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93" r:id="rId5"/>
    <p:sldId id="274" r:id="rId6"/>
    <p:sldId id="265" r:id="rId7"/>
    <p:sldId id="266" r:id="rId8"/>
    <p:sldId id="264" r:id="rId9"/>
    <p:sldId id="294" r:id="rId10"/>
    <p:sldId id="261" r:id="rId11"/>
    <p:sldId id="296" r:id="rId12"/>
    <p:sldId id="262" r:id="rId13"/>
    <p:sldId id="263" r:id="rId14"/>
    <p:sldId id="267" r:id="rId15"/>
    <p:sldId id="276" r:id="rId16"/>
    <p:sldId id="277" r:id="rId17"/>
    <p:sldId id="295" r:id="rId18"/>
    <p:sldId id="275" r:id="rId19"/>
    <p:sldId id="297" r:id="rId20"/>
    <p:sldId id="268" r:id="rId21"/>
    <p:sldId id="269" r:id="rId22"/>
    <p:sldId id="292" r:id="rId23"/>
    <p:sldId id="270" r:id="rId24"/>
    <p:sldId id="271" r:id="rId25"/>
    <p:sldId id="272" r:id="rId26"/>
    <p:sldId id="291" r:id="rId27"/>
    <p:sldId id="273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0" r:id="rId39"/>
    <p:sldId id="289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0066"/>
    <a:srgbClr val="3D2F17"/>
    <a:srgbClr val="05FB11"/>
    <a:srgbClr val="4B3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570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rkinsHill1\Spark Marketer\Spark Marketer Client Files\Chimney and Venting Consultants - Jerry Isenhour\Design\Powerpoint Temp\cvc-title-sl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0"/>
            <a:ext cx="9144000" cy="68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5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6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2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8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1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3D2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kinsHill1\Desktop\cvc-powerpoint-slide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266"/>
            <a:ext cx="9144000" cy="7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8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nderlic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intelligenttraining.com/wp-content/uploads/2014/04/Team-Clipart-NO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038600" cy="37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868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FF00"/>
                </a:solidFill>
                <a:latin typeface="+mj-lt"/>
              </a:rPr>
              <a:t>BUILDING YOUR WINNING TEAM</a:t>
            </a:r>
            <a:endParaRPr lang="en-US" sz="66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667000"/>
            <a:ext cx="48006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All Our Dreams Can Come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True If We Have The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Courage To Pursue Them  </a:t>
            </a:r>
          </a:p>
          <a:p>
            <a:pPr algn="ctr"/>
            <a:endParaRPr lang="en-US" sz="900" dirty="0" smtClean="0">
              <a:solidFill>
                <a:srgbClr val="FFFF00"/>
              </a:solidFill>
              <a:latin typeface="Brush Script MT" panose="03060802040406070304" pitchFamily="66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Walt Disney  </a:t>
            </a:r>
            <a:endParaRPr lang="en-US" sz="32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79248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DO YOU LOOK</a:t>
            </a:r>
          </a:p>
          <a:p>
            <a:pPr algn="ctr"/>
            <a:endParaRPr lang="en-US" sz="48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 YOU LOOK</a:t>
            </a:r>
          </a:p>
          <a:p>
            <a:pPr algn="ctr"/>
            <a:endParaRPr lang="en-US" sz="48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DO YOU LOOK</a:t>
            </a:r>
          </a:p>
          <a:p>
            <a:pPr algn="ctr"/>
            <a:endParaRPr lang="en-US" sz="48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 YOU CULL</a:t>
            </a:r>
            <a:endParaRPr lang="en-US" sz="48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5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FF00"/>
                </a:solidFill>
                <a:latin typeface="+mj-lt"/>
              </a:rPr>
              <a:t>GOTTA</a:t>
            </a:r>
            <a:r>
              <a:rPr lang="en-US" sz="8000" dirty="0" smtClean="0">
                <a:solidFill>
                  <a:srgbClr val="00FF00"/>
                </a:solidFill>
                <a:latin typeface="+mj-lt"/>
              </a:rPr>
              <a:t> HAVE </a:t>
            </a:r>
          </a:p>
          <a:p>
            <a:pPr algn="ctr"/>
            <a:r>
              <a:rPr lang="en-US" sz="8000" dirty="0" smtClean="0">
                <a:solidFill>
                  <a:srgbClr val="00FF00"/>
                </a:solidFill>
                <a:latin typeface="+mj-lt"/>
              </a:rPr>
              <a:t>A SYSTEM</a:t>
            </a:r>
            <a:endParaRPr lang="en-US" sz="80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229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C000"/>
                </a:solidFill>
                <a:latin typeface="+mj-lt"/>
              </a:rPr>
              <a:t>SUCCESS IS </a:t>
            </a:r>
          </a:p>
          <a:p>
            <a:pPr algn="ctr"/>
            <a:r>
              <a:rPr lang="en-US" sz="8800" dirty="0" smtClean="0">
                <a:solidFill>
                  <a:srgbClr val="FFC000"/>
                </a:solidFill>
                <a:latin typeface="+mj-lt"/>
              </a:rPr>
              <a:t>A PROCESS!</a:t>
            </a:r>
            <a:endParaRPr lang="en-US" sz="88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20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STEP 1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IDENTIFY YOUR NEEDS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09800"/>
            <a:ext cx="86106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clearly defined your needs in regards people</a:t>
            </a:r>
          </a:p>
          <a:p>
            <a:pPr algn="ctr"/>
            <a:endParaRPr lang="en-US" sz="36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describe your perfect find</a:t>
            </a:r>
          </a:p>
          <a:p>
            <a:pPr algn="ctr"/>
            <a:endParaRPr lang="en-US" sz="36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done a “NEEDS ANALYSIS” </a:t>
            </a:r>
            <a:endParaRPr lang="en-US" sz="36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 CLEAR ON WHAT YOU NEED </a:t>
            </a: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(JOB DESCRIPTION)</a:t>
            </a:r>
          </a:p>
          <a:p>
            <a:pPr algn="ctr"/>
            <a:endParaRPr lang="en-US" sz="32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DESIGN A BUSINESS</a:t>
            </a: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BASED ON YOURSELF?</a:t>
            </a:r>
          </a:p>
          <a:p>
            <a:pPr algn="ctr"/>
            <a:endParaRPr lang="en-US" sz="32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NEVER DESIGN A JOB AROUND A PERSON, BUILD THE POSITION,</a:t>
            </a: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RECRUIT FOR THE </a:t>
            </a:r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POSITION</a:t>
            </a:r>
            <a:endParaRPr lang="en-US" sz="3200" b="1" dirty="0" smtClean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DON’T BUILD A MONSTER?</a:t>
            </a:r>
            <a:endParaRPr lang="en-US" sz="32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3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STEP 2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DEVELOP THE SYSTEM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DEVELOP YOUR MARKETING PLAN</a:t>
            </a:r>
            <a:endParaRPr lang="en-US" sz="32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87630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CRAIGSLIST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HELP WANTED AD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PUBLIC STATE EMPLOYMENT OFFICE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PRIVATE EMPLOYMENT OFFICE (HEADHUNTERS)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EMPLOYMENT WEB SITES  indeed  monster </a:t>
            </a:r>
            <a:r>
              <a:rPr lang="en-US" sz="24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areerbuilder</a:t>
            </a:r>
            <a:endParaRPr lang="en-US" sz="2400" b="1" dirty="0" smtClean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FACEBOOK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COMPANY WEBSITE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YOUTUBE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VETERANS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7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1534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MILITARY </a:t>
            </a:r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VETERANS</a:t>
            </a:r>
            <a:endParaRPr lang="en-US" sz="4000" dirty="0" smtClean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THEY CAN’T FIND YOU</a:t>
            </a: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YOU CAN’T FIND THEM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ONES YOU WANT!</a:t>
            </a:r>
            <a:endParaRPr lang="en-US" sz="40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534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COMPLETE THEIR TERM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GET MEDICALLY RETIRED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GET REMOVED DUE TO LEGAL ACTION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GET A FULL 20 YEAR RETIREMENT</a:t>
            </a:r>
            <a:endParaRPr lang="en-US" sz="28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7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FF00"/>
                </a:solidFill>
                <a:latin typeface="+mj-lt"/>
              </a:rPr>
              <a:t>MILITARY CONTACTS</a:t>
            </a:r>
            <a:endParaRPr lang="en-US" sz="54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3058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THROUGH STATE EMPLOYMENT OFFICE</a:t>
            </a:r>
          </a:p>
          <a:p>
            <a:pPr algn="ctr"/>
            <a:endParaRPr lang="en-US"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LVER</a:t>
            </a:r>
            <a:r>
              <a:rPr lang="en-US" sz="24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/ LOCAL </a:t>
            </a:r>
            <a:r>
              <a:rPr lang="en-US" sz="24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VETERANS </a:t>
            </a:r>
            <a:r>
              <a:rPr lang="en-US" sz="24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EMPLOYMENT REPRESENTATIVE</a:t>
            </a:r>
          </a:p>
          <a:p>
            <a:pPr algn="ctr"/>
            <a:endParaRPr lang="en-US" sz="2400" b="1" dirty="0" smtClean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DVOPS</a:t>
            </a:r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/ DISABLED </a:t>
            </a:r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VETERANS </a:t>
            </a:r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OUTREACH PROGRAM SPECIALISTS / DO NOT LET THE WORD DISABLED SCARE YOU HERE</a:t>
            </a:r>
          </a:p>
          <a:p>
            <a:pPr algn="ctr"/>
            <a:endParaRPr lang="en-US" sz="24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REMEMBER / MILITARY RETIREES HAVE A RETIREMENT INCOME OFTEN RETAINING 50% EARNINGS FROM MILITARY</a:t>
            </a:r>
            <a:endParaRPr lang="en-US" sz="24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1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PRIVATE </a:t>
            </a:r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EMPLOYMENT </a:t>
            </a:r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AGENCIES</a:t>
            </a:r>
          </a:p>
          <a:p>
            <a:pPr algn="ctr"/>
            <a:endParaRPr lang="en-US" dirty="0" smtClean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HEADHUNTERS</a:t>
            </a:r>
            <a:endParaRPr lang="en-US" sz="48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200400"/>
            <a:ext cx="8610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+mj-lt"/>
              </a:rPr>
              <a:t>OUTSOURCE FOR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  <a:latin typeface="+mj-lt"/>
              </a:rPr>
              <a:t>EXPERTISE</a:t>
            </a:r>
            <a:endParaRPr lang="en-US" sz="60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57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TELL ME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WOULD I WANT TO </a:t>
            </a: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WORK FOR YOU?</a:t>
            </a:r>
            <a:endParaRPr lang="en-US" sz="4000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8077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IS JUST LIKE MARKETING YOUR 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SERVICES &amp; PRODUCTS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SELL ME YOU</a:t>
            </a:r>
            <a:endParaRPr lang="en-US" sz="32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TELL ME YOUR STORY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ME YOUR ELEVATOR SPEECH</a:t>
            </a:r>
            <a:endParaRPr lang="en-US" sz="32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9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FF00"/>
                </a:solidFill>
                <a:latin typeface="+mj-lt"/>
              </a:rPr>
              <a:t>IT IS A FORM OF </a:t>
            </a:r>
          </a:p>
          <a:p>
            <a:pPr algn="ctr"/>
            <a:r>
              <a:rPr lang="en-US" sz="6000" dirty="0" smtClean="0">
                <a:solidFill>
                  <a:srgbClr val="00FF00"/>
                </a:solidFill>
                <a:latin typeface="+mj-lt"/>
              </a:rPr>
              <a:t>SALES &amp; MARKETING</a:t>
            </a:r>
          </a:p>
          <a:p>
            <a:pPr algn="ctr"/>
            <a:endParaRPr lang="en-US" sz="3200" dirty="0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SELLING THE COMPANY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BUILDING A RELATIONSHIP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ENGAGING THE PROSPECT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REMOVING THE 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PERCEIVED 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9700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FF00"/>
                </a:solidFill>
                <a:latin typeface="+mj-lt"/>
              </a:rPr>
              <a:t>THE ONGOING ISSUE!</a:t>
            </a:r>
            <a:endParaRPr lang="en-US" sz="80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276600"/>
            <a:ext cx="85344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Just Can’t Find Good People!</a:t>
            </a:r>
          </a:p>
          <a:p>
            <a:pPr algn="ctr"/>
            <a:endParaRPr lang="en-US" sz="40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People Are Driving Me Crazy!</a:t>
            </a:r>
            <a:endParaRPr lang="en-US" sz="40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1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2296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PROSPECT PROFILE</a:t>
            </a:r>
          </a:p>
          <a:p>
            <a:pPr algn="ctr"/>
            <a:endParaRPr lang="en-US" sz="24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ASK / FIELD TRIPS</a:t>
            </a:r>
            <a:endParaRPr lang="en-US" sz="48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PERSONAL RESEARCH</a:t>
            </a:r>
          </a:p>
          <a:p>
            <a:pPr algn="ctr"/>
            <a:endParaRPr lang="en-US" sz="48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 </a:t>
            </a:r>
            <a:endParaRPr lang="en-US" sz="4800" dirty="0">
              <a:solidFill>
                <a:srgbClr val="00FF00"/>
              </a:solidFill>
              <a:latin typeface="+mj-lt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5344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SOMEONE WHO FITS YOUR PROFILE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 THE QUESTION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“IF YOU WERE LOOKING FOR EMPLOYMENT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WOULD YOU LOOK”?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LEAVE THEM A CARD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“KNOW SOMEONE LIKE YOU WHO WANTS A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CAREER, TELL THEM TO GIVE ME A CALL</a:t>
            </a:r>
            <a:r>
              <a:rPr lang="en-US" sz="32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  <a:endParaRPr lang="en-US" sz="32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5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WELL YOU CAN WALK 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AND YOU CAN TALK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YOU CAN ADD 2 PLUS 2</a:t>
            </a:r>
          </a:p>
          <a:p>
            <a:pPr algn="ctr"/>
            <a:endParaRPr lang="en-US" sz="44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YOU ARE HIRED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BIG </a:t>
            </a:r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MISTAKE!!</a:t>
            </a:r>
            <a:endParaRPr lang="en-US" sz="44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65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DO YOU KNOW HOW TO </a:t>
            </a: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CONDUCT AN INTERVIEW?</a:t>
            </a:r>
            <a:endParaRPr lang="en-US" sz="40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7543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CAN YOU DEVOTE THE 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TIME FOR THE INTERVIEW?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58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  <a:latin typeface="+mj-lt"/>
              </a:rPr>
              <a:t>CULTURE</a:t>
            </a:r>
            <a:endParaRPr lang="en-US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86200"/>
            <a:ext cx="5181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GOT TO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 INSIDE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HEAD!</a:t>
            </a:r>
            <a:endParaRPr lang="en-US" sz="4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http://www.gopromotional.co.uk/blog/media/head%20g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095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9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53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DRILL DOWN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PERSONALITY TESTING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</p:txBody>
      </p:sp>
      <p:pic>
        <p:nvPicPr>
          <p:cNvPr id="5122" name="Picture 2" descr="http://upload.wikimedia.org/wikipedia/commons/thumb/c/c1/Computer-aj_aj_ashton_01.svg/2000px-Computer-aj_aj_ashton_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2438400"/>
            <a:ext cx="44958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Personality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Motivation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Integrity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Ability To Learn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Adapt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Solve Problems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Understand instructions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57400"/>
            <a:ext cx="4114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hlinkClick r:id="rId3"/>
              </a:rPr>
              <a:t>www.wonderlic.com</a:t>
            </a:r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200,000,000 Served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0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9600" dirty="0" smtClean="0">
                <a:solidFill>
                  <a:srgbClr val="00FF00"/>
                </a:solidFill>
                <a:latin typeface="+mj-lt"/>
              </a:rPr>
              <a:t>STEP 3</a:t>
            </a:r>
            <a:endParaRPr lang="en-US" sz="96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352800"/>
            <a:ext cx="54864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TO DRILL DOWN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WATCH YOUR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INVESTMENT TANK!</a:t>
            </a:r>
            <a:endParaRPr lang="en-US" sz="36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098" name="Picture 2" descr="http://www.sfexaminer.com/imager/man-tries-to-drill-into-brothers-head-during-argument-police-say/b/original/2314178/b152/Dril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8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YOU FOUND YOUR GUY!!</a:t>
            </a:r>
            <a:endParaRPr lang="en-US" sz="4800" dirty="0">
              <a:solidFill>
                <a:srgbClr val="00FF00"/>
              </a:solidFill>
              <a:latin typeface="+mj-lt"/>
            </a:endParaRPr>
          </a:p>
        </p:txBody>
      </p:sp>
      <p:pic>
        <p:nvPicPr>
          <p:cNvPr id="9218" name="Picture 2" descr="http://digitalbloggers.com/joeptsearle/files/2013/07/11272851-concept-success-red-dart-hitting-a-target-vector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0386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895600"/>
            <a:ext cx="8382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7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NOW WHAT??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283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5029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</a:t>
            </a:r>
          </a:p>
          <a:p>
            <a:pPr algn="ctr"/>
            <a:r>
              <a:rPr lang="en-US" sz="40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Prospect’s Dream?</a:t>
            </a:r>
            <a:endParaRPr lang="en-US" sz="40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743200"/>
            <a:ext cx="5105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“YOU WILL GET EVERYTHING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WANT IN LIFE IF YOU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JUST HELP ENOUGH PEOPLE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GET WHAT THEY WANT”</a:t>
            </a:r>
          </a:p>
          <a:p>
            <a:pPr algn="r"/>
            <a:r>
              <a:rPr lang="en-US" sz="4400" b="1" dirty="0" smtClean="0">
                <a:solidFill>
                  <a:srgbClr val="FFFF00"/>
                </a:solidFill>
                <a:latin typeface="Freestyle Script" panose="030804020302050B0404" pitchFamily="66" charset="0"/>
                <a:cs typeface="MV Boli" panose="02000500030200090000" pitchFamily="2" charset="0"/>
              </a:rPr>
              <a:t>Zig </a:t>
            </a:r>
            <a:r>
              <a:rPr lang="en-US" sz="4400" b="1" dirty="0" smtClean="0">
                <a:solidFill>
                  <a:srgbClr val="FFFF00"/>
                </a:solidFill>
                <a:latin typeface="Freestyle Script" panose="030804020302050B0404" pitchFamily="66" charset="0"/>
                <a:cs typeface="MV Boli" panose="02000500030200090000" pitchFamily="2" charset="0"/>
              </a:rPr>
              <a:t>Ziglar</a:t>
            </a:r>
            <a:endParaRPr lang="en-US" sz="4400" b="1" dirty="0" smtClean="0">
              <a:solidFill>
                <a:srgbClr val="FFFF00"/>
              </a:solidFill>
              <a:latin typeface="Freestyle Script" panose="030804020302050B0404" pitchFamily="66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http://www.iforidiot.com/wp-content/uploads/2014/11/drea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9326"/>
            <a:ext cx="3283562" cy="24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3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5FB11"/>
                </a:solidFill>
                <a:latin typeface="+mj-lt"/>
              </a:rPr>
              <a:t>HAVE YOU CONSIDERED</a:t>
            </a:r>
          </a:p>
          <a:p>
            <a:pPr algn="ctr"/>
            <a:r>
              <a:rPr lang="en-US" sz="4800" dirty="0" smtClean="0">
                <a:solidFill>
                  <a:srgbClr val="05FB11"/>
                </a:solidFill>
                <a:latin typeface="+mj-lt"/>
              </a:rPr>
              <a:t>A DREAM MANAGER?</a:t>
            </a:r>
            <a:endParaRPr lang="en-US" sz="4800" dirty="0">
              <a:solidFill>
                <a:srgbClr val="05FB11"/>
              </a:solidFill>
              <a:latin typeface="+mj-lt"/>
            </a:endParaRPr>
          </a:p>
        </p:txBody>
      </p:sp>
      <p:pic>
        <p:nvPicPr>
          <p:cNvPr id="3076" name="Picture 4" descr="http://www.excitedbylife.com/wp-content/uploads/sites/3/sites/3/2013/07/the-dream-man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7" y="2209800"/>
            <a:ext cx="4235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eedohave.com/wp-content/uploads/2012/11/blog-featured-zig-zig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49707"/>
            <a:ext cx="4035425" cy="15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209800"/>
            <a:ext cx="4035425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YOUR PEOPLE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DREAMS</a:t>
            </a: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TOO!</a:t>
            </a:r>
            <a:endParaRPr lang="en-US" sz="36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6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EXPECTATIONS</a:t>
            </a: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ARE YOU SPELLING </a:t>
            </a: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+mj-lt"/>
              </a:rPr>
              <a:t>THEM OUT?</a:t>
            </a:r>
            <a:endParaRPr lang="en-US" sz="48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14600"/>
            <a:ext cx="8382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WRITTEN GOALS HAPPEN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WRITTEN EXPECTATIONS HAPPEN</a:t>
            </a:r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098" name="Picture 2" descr="http://cdn2.hubspot.net/hub/213399/file-1161200490-jpg/money-with-measuring-tape-460x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3092"/>
            <a:ext cx="2632075" cy="17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033092"/>
            <a:ext cx="5867400" cy="174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30 / 60 / 90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3 / 6 / 9 / 12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1 / 2 / 3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09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FF00"/>
                </a:solidFill>
                <a:latin typeface="+mj-lt"/>
              </a:rPr>
              <a:t>OR IS THE PROBLEM</a:t>
            </a:r>
          </a:p>
          <a:p>
            <a:pPr algn="ctr"/>
            <a:endParaRPr lang="en-US" sz="16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80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PEOPLE CAN’T FIND ME!</a:t>
            </a:r>
            <a:endParaRPr lang="en-US" sz="80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85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38/3831/G32YF00Z/posters/miller-john-one-rotten-apple-amongst-other-green-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7"/>
            <a:ext cx="9144001" cy="61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000"/>
            <a:ext cx="82296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How Is This</a:t>
            </a:r>
          </a:p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Guy Going To</a:t>
            </a:r>
          </a:p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Affect Things?</a:t>
            </a:r>
            <a:endParaRPr lang="en-US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124200"/>
            <a:ext cx="1828800" cy="1143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1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FF00"/>
                </a:solidFill>
                <a:latin typeface="+mj-lt"/>
              </a:rPr>
              <a:t>INSPECT FOR WHAT</a:t>
            </a:r>
          </a:p>
          <a:p>
            <a:pPr algn="ctr"/>
            <a:r>
              <a:rPr lang="en-US" sz="6000" dirty="0" smtClean="0">
                <a:solidFill>
                  <a:srgbClr val="00FF00"/>
                </a:solidFill>
                <a:latin typeface="+mj-lt"/>
              </a:rPr>
              <a:t>YOU EXPECT!</a:t>
            </a:r>
            <a:endParaRPr lang="en-US" sz="6000" dirty="0">
              <a:solidFill>
                <a:srgbClr val="00FF00"/>
              </a:solidFill>
              <a:latin typeface="+mj-lt"/>
            </a:endParaRPr>
          </a:p>
        </p:txBody>
      </p:sp>
      <p:pic>
        <p:nvPicPr>
          <p:cNvPr id="5122" name="Picture 2" descr="http://lawebdelingles.com/wp-content/uploads/2014/11/whatdoyouex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3222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s-images.forbes.com/moneywisewomen/files/2012/07/6969294723_8619d6f5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663825" cy="30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laptheface.com/wp-content/uploads/2013/12/measure-ta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5741"/>
            <a:ext cx="1978025" cy="11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0026" y="4675742"/>
            <a:ext cx="2085974" cy="1117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02308" y="4343400"/>
            <a:ext cx="1295400" cy="1117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+mj-lt"/>
              </a:rPr>
              <a:t>WANT SUCCESS?</a:t>
            </a:r>
          </a:p>
          <a:p>
            <a:pPr algn="ctr"/>
            <a:r>
              <a:rPr lang="en-US" sz="3600" dirty="0" smtClean="0">
                <a:solidFill>
                  <a:srgbClr val="00FF00"/>
                </a:solidFill>
                <a:latin typeface="+mj-lt"/>
              </a:rPr>
              <a:t>STOP BEING THEIR MANAGER</a:t>
            </a:r>
          </a:p>
          <a:p>
            <a:pPr algn="ctr"/>
            <a:r>
              <a:rPr lang="en-US" sz="3600" dirty="0" smtClean="0">
                <a:solidFill>
                  <a:srgbClr val="00FF00"/>
                </a:solidFill>
                <a:latin typeface="+mj-lt"/>
              </a:rPr>
              <a:t>BECOME THEIR COACH</a:t>
            </a:r>
          </a:p>
          <a:p>
            <a:pPr algn="ctr"/>
            <a:endParaRPr lang="en-US" sz="3600" dirty="0">
              <a:solidFill>
                <a:srgbClr val="00FF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AFTER ALL YOU RECRUITED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THEM FOR YOUR 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TEAM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THINK LIKE YOUR PLAYER</a:t>
            </a:r>
          </a:p>
        </p:txBody>
      </p:sp>
    </p:spTree>
    <p:extLst>
      <p:ext uri="{BB962C8B-B14F-4D97-AF65-F5344CB8AC3E}">
        <p14:creationId xmlns:p14="http://schemas.microsoft.com/office/powerpoint/2010/main" val="2820000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534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5FB11"/>
                </a:solidFill>
                <a:latin typeface="+mj-lt"/>
              </a:rPr>
              <a:t>GREAT COACHES ARE</a:t>
            </a:r>
          </a:p>
          <a:p>
            <a:pPr algn="ctr"/>
            <a:r>
              <a:rPr lang="en-US" sz="4800" dirty="0" smtClean="0">
                <a:solidFill>
                  <a:srgbClr val="05FB11"/>
                </a:solidFill>
                <a:latin typeface="+mj-lt"/>
              </a:rPr>
              <a:t>GREAT FACILITATORS</a:t>
            </a:r>
            <a:r>
              <a:rPr lang="en-US" sz="4800" dirty="0" smtClean="0">
                <a:solidFill>
                  <a:srgbClr val="05FB11"/>
                </a:solidFill>
              </a:rPr>
              <a:t>!</a:t>
            </a:r>
            <a:endParaRPr lang="en-US" sz="4800" dirty="0">
              <a:solidFill>
                <a:srgbClr val="05FB1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81534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RECOGNIZE YOUR LIMITATIONS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CANNOT BE AN EXPERT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EVERYTHING</a:t>
            </a:r>
            <a:endParaRPr lang="en-US" sz="3600" b="1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8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sopimplementationroadmap-091211051903-phpapp01/95/sop-implementation-roadmap-59-728.jpg?cb=12605306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381000"/>
            <a:ext cx="579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990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53400" y="5638800"/>
            <a:ext cx="609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534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b="1" dirty="0" smtClean="0">
                <a:ln w="22225">
                  <a:solidFill>
                    <a:srgbClr val="3D2F17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THE SUCCESSFUL COACH</a:t>
            </a:r>
          </a:p>
          <a:p>
            <a:pPr algn="ctr"/>
            <a:r>
              <a:rPr lang="en-US" sz="4400" b="1" dirty="0" smtClean="0">
                <a:ln w="22225">
                  <a:solidFill>
                    <a:srgbClr val="3D2F17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HAS HIS PLAYBOOK</a:t>
            </a:r>
            <a:endParaRPr lang="en-US" sz="4400" b="1" dirty="0">
              <a:ln w="22225">
                <a:solidFill>
                  <a:srgbClr val="3D2F17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86868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YOUR PLAYBOOK</a:t>
            </a:r>
          </a:p>
          <a:p>
            <a:pPr algn="ctr"/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STANDARD OPERATING PROCEDURES</a:t>
            </a:r>
          </a:p>
          <a:p>
            <a:pPr algn="ctr"/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SECRET TO A TURN KEY BUSINESS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4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THE SUCCESSFUL COACH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CALLS TIME OUT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8534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 MINUTE MORNING MEETING</a:t>
            </a:r>
          </a:p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COLLECTING DATA</a:t>
            </a:r>
          </a:p>
          <a:p>
            <a:pPr algn="ctr"/>
            <a:endParaRPr lang="en-US" sz="14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WEEKLY MANAGERS MEETING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DECIDING STRATEGIES</a:t>
            </a:r>
          </a:p>
          <a:p>
            <a:pPr algn="ctr"/>
            <a:endParaRPr lang="en-US" sz="14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MONTHLY COMPANY MEETINGS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IMPLEMENTING STRATEGIES</a:t>
            </a:r>
            <a:endParaRPr lang="en-US" sz="32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73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THE SUCCESSFUL COACH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CALLS IN SPECIALISTS</a:t>
            </a:r>
            <a:endParaRPr lang="en-US" sz="4400" dirty="0">
              <a:solidFill>
                <a:srgbClr val="00FF00"/>
              </a:solidFill>
              <a:latin typeface="+mj-lt"/>
            </a:endParaRPr>
          </a:p>
        </p:txBody>
      </p:sp>
      <p:pic>
        <p:nvPicPr>
          <p:cNvPr id="7170" name="Picture 2" descr="http://wrbizspecs.com/wp-content/uploads/2014/02/marketing_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981200"/>
            <a:ext cx="5130800" cy="38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724400"/>
            <a:ext cx="7772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WHO IS ON YOUR A-TEAM?</a:t>
            </a:r>
            <a:endParaRPr lang="en-US" sz="3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4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458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THE SUCCESSFUL COACH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HAS HIS TEAM IN TRAINING &amp; 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+mj-lt"/>
              </a:rPr>
              <a:t>CONTINUES THIS ALL SEASON</a:t>
            </a:r>
            <a:endParaRPr lang="en-US" sz="32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133600"/>
            <a:ext cx="8458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TRAINING IS AN ON GOING PROCESS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TRAINING MUST BE PLANNED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TRAINING MUST BE BUDGETED FOR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TRAINING MUST HAVE ROI</a:t>
            </a:r>
            <a:endParaRPr lang="en-US" sz="32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" descr="http://imgc.allpostersimages.com/images/P-473-488-90/38/3831/G32YF00Z/posters/miller-john-one-rotten-apple-amongst-other-green-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9920"/>
            <a:ext cx="2209800" cy="14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4724400"/>
            <a:ext cx="601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YEP HE GOT HIS GOOD POINTS.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ALSO GOT HIS BAD POINTS!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WANT HIM TO TRAIN YOUR NEW GUY?</a:t>
            </a:r>
            <a:endParaRPr lang="en-US" sz="2000" b="1" dirty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29400" y="53340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99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4.wikia.nocookie.net/__cb20131128120644/creepypasta/images/e/ee/Ap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" y="6427"/>
            <a:ext cx="9129518" cy="61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46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FF00"/>
                </a:solidFill>
                <a:latin typeface="+mj-lt"/>
              </a:rPr>
              <a:t>RESPONSIBILITY</a:t>
            </a:r>
            <a:endParaRPr lang="en-US" sz="66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399"/>
            <a:ext cx="8458200" cy="2701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HARDEST THING THERE IS ABOUT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BEING A MANAGER, NO MATTER WHAT 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HAPPENS, IT IS YOUR FAULT! </a:t>
            </a:r>
          </a:p>
          <a:p>
            <a:pPr algn="ctr"/>
            <a:endParaRPr lang="en-US" sz="2800" b="1" dirty="0" smtClean="0">
              <a:solidFill>
                <a:srgbClr val="00B0F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AFTER ALL YOU WERE THE ONE </a:t>
            </a:r>
          </a:p>
          <a:p>
            <a:pPr algn="ctr"/>
            <a:r>
              <a:rPr lang="en-US" sz="36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THAT LET IT HAPPEN!</a:t>
            </a:r>
            <a:endParaRPr lang="en-US" sz="3600" b="1" dirty="0">
              <a:solidFill>
                <a:srgbClr val="00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9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2296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FF00"/>
                </a:solidFill>
                <a:latin typeface="+mj-lt"/>
              </a:rPr>
              <a:t>WOULD YOU </a:t>
            </a:r>
          </a:p>
          <a:p>
            <a:pPr algn="ctr"/>
            <a:r>
              <a:rPr lang="en-US" sz="7200" dirty="0" smtClean="0">
                <a:solidFill>
                  <a:srgbClr val="00FF00"/>
                </a:solidFill>
                <a:latin typeface="+mj-lt"/>
              </a:rPr>
              <a:t>WORK </a:t>
            </a:r>
          </a:p>
          <a:p>
            <a:pPr algn="ctr"/>
            <a:r>
              <a:rPr lang="en-US" sz="7200" dirty="0" smtClean="0">
                <a:solidFill>
                  <a:srgbClr val="00FF00"/>
                </a:solidFill>
                <a:latin typeface="+mj-lt"/>
              </a:rPr>
              <a:t>FOR YOU?</a:t>
            </a:r>
            <a:endParaRPr lang="en-US" sz="72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733800"/>
            <a:ext cx="4419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Paul </a:t>
            </a:r>
            <a:r>
              <a:rPr lang="en-US" sz="66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Radillo</a:t>
            </a:r>
            <a:r>
              <a:rPr lang="en-US" sz="66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NCSG</a:t>
            </a:r>
            <a:r>
              <a:rPr lang="en-US" sz="4400" dirty="0" smtClean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66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1987</a:t>
            </a:r>
            <a:endParaRPr lang="en-US" sz="6600" dirty="0">
              <a:solidFill>
                <a:srgbClr val="00FF0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16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DON’T HAVE TO BE GREAT TO START?</a:t>
            </a:r>
          </a:p>
          <a:p>
            <a:pPr algn="ctr"/>
            <a:r>
              <a:rPr lang="en-US" sz="4800" b="1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YOU DO HAVE TO START TO BE GREAT!</a:t>
            </a:r>
          </a:p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3124200"/>
            <a:ext cx="3810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Zig </a:t>
            </a:r>
            <a:r>
              <a:rPr lang="en-US" sz="6000" dirty="0" smtClean="0">
                <a:solidFill>
                  <a:srgbClr val="00FF00"/>
                </a:solidFill>
                <a:latin typeface="Freestyle Script" panose="030804020302050B0404" pitchFamily="66" charset="0"/>
              </a:rPr>
              <a:t>Ziglar</a:t>
            </a:r>
            <a:endParaRPr lang="en-US" sz="6000" dirty="0">
              <a:solidFill>
                <a:srgbClr val="00FF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026" name="Picture 2" descr="http://www.11alive.com/images/640/360/2/assetpool/images/121128104703_ziglar-obit1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3352800"/>
            <a:ext cx="4913312" cy="2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wikia.nocookie.net/__cb20131128120644/creepypasta/images/e/ee/Ap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" y="0"/>
            <a:ext cx="913979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14400"/>
            <a:ext cx="85344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YOUR </a:t>
            </a:r>
          </a:p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CULTURE?</a:t>
            </a:r>
            <a:endParaRPr lang="en-US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89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38/3831/G32YF00Z/posters/miller-john-one-rotten-apple-amongst-other-green-a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7"/>
            <a:ext cx="9144001" cy="61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000"/>
            <a:ext cx="82296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YOUR </a:t>
            </a:r>
          </a:p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CULTURE?</a:t>
            </a:r>
            <a:endParaRPr lang="en-US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3124200"/>
            <a:ext cx="1828800" cy="1143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4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images.com/assets/24/239830/rotten-apples-857710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737" cy="61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382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CULTURE</a:t>
            </a:r>
            <a:endParaRPr lang="en-US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14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85344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HIRING OR</a:t>
            </a:r>
          </a:p>
          <a:p>
            <a:pPr algn="ctr"/>
            <a:r>
              <a:rPr lang="en-US" sz="4800" dirty="0" smtClean="0">
                <a:solidFill>
                  <a:srgbClr val="00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RECRUITING?</a:t>
            </a:r>
          </a:p>
          <a:p>
            <a:pPr algn="ctr"/>
            <a:r>
              <a:rPr lang="en-US" sz="6000" dirty="0" smtClean="0">
                <a:solidFill>
                  <a:srgbClr val="00B0F0"/>
                </a:solidFill>
                <a:latin typeface="+mj-lt"/>
              </a:rPr>
              <a:t>NEVER HIRE AGAIN</a:t>
            </a:r>
            <a:endParaRPr lang="en-US" sz="6000" dirty="0">
              <a:solidFill>
                <a:srgbClr val="00B0F0"/>
              </a:solidFill>
              <a:latin typeface="+mj-lt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HIRE FOR A JOB</a:t>
            </a:r>
            <a:endParaRPr lang="en-US" sz="2000" b="1" dirty="0" smtClean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RECRUIT FOR A CULTURE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+mj-lt"/>
                <a:cs typeface="MV Boli" panose="02000500030200090000" pitchFamily="2" charset="0"/>
              </a:rPr>
              <a:t>ALWAYS RECRUIT </a:t>
            </a:r>
          </a:p>
        </p:txBody>
      </p:sp>
    </p:spTree>
    <p:extLst>
      <p:ext uri="{BB962C8B-B14F-4D97-AF65-F5344CB8AC3E}">
        <p14:creationId xmlns:p14="http://schemas.microsoft.com/office/powerpoint/2010/main" val="98524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229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DO YOUR CORE VALUES</a:t>
            </a: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AND THEIR CORE VALUES</a:t>
            </a:r>
          </a:p>
          <a:p>
            <a:pPr algn="ctr"/>
            <a:r>
              <a:rPr lang="en-US" sz="4000" dirty="0" smtClean="0">
                <a:solidFill>
                  <a:srgbClr val="00FF00"/>
                </a:solidFill>
                <a:latin typeface="+mj-lt"/>
              </a:rPr>
              <a:t>MESH OR COLLIDE?</a:t>
            </a:r>
            <a:endParaRPr lang="en-US" sz="4000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8610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+mj-lt"/>
              </a:rPr>
              <a:t>TRAIN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+mj-lt"/>
              </a:rPr>
              <a:t>VERSUS 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+mj-lt"/>
              </a:rPr>
              <a:t>RETRAIN</a:t>
            </a:r>
            <a:endParaRPr lang="en-US" sz="7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714431"/>
      </p:ext>
    </p:extLst>
  </p:cSld>
  <p:clrMapOvr>
    <a:masterClrMapping/>
  </p:clrMapOvr>
</p:sld>
</file>

<file path=ppt/theme/theme1.xml><?xml version="1.0" encoding="utf-8"?>
<a:theme xmlns:a="http://schemas.openxmlformats.org/drawingml/2006/main" name="CVC-PowerpointTemplate">
  <a:themeElements>
    <a:clrScheme name="Custom 1">
      <a:dk1>
        <a:srgbClr val="000000"/>
      </a:dk1>
      <a:lt1>
        <a:sysClr val="window" lastClr="FFFFFF"/>
      </a:lt1>
      <a:dk2>
        <a:srgbClr val="0F6E35"/>
      </a:dk2>
      <a:lt2>
        <a:srgbClr val="FFFFFF"/>
      </a:lt2>
      <a:accent1>
        <a:srgbClr val="0F6E35"/>
      </a:accent1>
      <a:accent2>
        <a:srgbClr val="C6A66D"/>
      </a:accent2>
      <a:accent3>
        <a:srgbClr val="614226"/>
      </a:accent3>
      <a:accent4>
        <a:srgbClr val="000000"/>
      </a:accent4>
      <a:accent5>
        <a:srgbClr val="0F6E35"/>
      </a:accent5>
      <a:accent6>
        <a:srgbClr val="C6A66D"/>
      </a:accent6>
      <a:hlink>
        <a:srgbClr val="92CDDC"/>
      </a:hlink>
      <a:folHlink>
        <a:srgbClr val="7F7F7F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CVC-PowerpointTemplate</Template>
  <TotalTime>1411</TotalTime>
  <Words>793</Words>
  <Application>Microsoft Office PowerPoint</Application>
  <PresentationFormat>On-screen Show (4:3)</PresentationFormat>
  <Paragraphs>233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Brush Script MT</vt:lpstr>
      <vt:lpstr>Freestyle Script</vt:lpstr>
      <vt:lpstr>MV Boli</vt:lpstr>
      <vt:lpstr>CVC-PowerpointTemplate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</dc:creator>
  <cp:lastModifiedBy>Jerry Isenhour</cp:lastModifiedBy>
  <cp:revision>62</cp:revision>
  <dcterms:created xsi:type="dcterms:W3CDTF">2014-03-13T22:30:10Z</dcterms:created>
  <dcterms:modified xsi:type="dcterms:W3CDTF">2015-04-23T14:53:36Z</dcterms:modified>
</cp:coreProperties>
</file>