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handoutMasterIdLst>
    <p:handoutMasterId r:id="rId29"/>
  </p:handoutMasterIdLst>
  <p:sldIdLst>
    <p:sldId id="256" r:id="rId2"/>
    <p:sldId id="325" r:id="rId3"/>
    <p:sldId id="264"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348"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CC9900"/>
    <a:srgbClr val="6666FF"/>
    <a:srgbClr val="666633"/>
    <a:srgbClr val="FF00FF"/>
    <a:srgbClr val="800000"/>
    <a:srgbClr val="CC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9149" autoAdjust="0"/>
  </p:normalViewPr>
  <p:slideViewPr>
    <p:cSldViewPr>
      <p:cViewPr varScale="1">
        <p:scale>
          <a:sx n="61" d="100"/>
          <a:sy n="61" d="100"/>
        </p:scale>
        <p:origin x="-154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496E032E-5C7C-4CAC-977A-0379CC0E6261}" type="datetimeFigureOut">
              <a:rPr lang="en-US" smtClean="0"/>
              <a:pPr/>
              <a:t>4/8/2015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8C37CEED-C571-49AF-85D7-39A771C1DA4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D8087D7-8BDD-4A1E-9778-270DD74D961B}" type="datetimeFigureOut">
              <a:rPr lang="en-US" smtClean="0"/>
              <a:pPr/>
              <a:t>4/8/2015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4724B1C-5655-42EC-8EA3-D9E9D70DC7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24B1C-5655-42EC-8EA3-D9E9D70DC78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24B1C-5655-42EC-8EA3-D9E9D70DC78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24B1C-5655-42EC-8EA3-D9E9D70DC78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24B1C-5655-42EC-8EA3-D9E9D70DC78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24B1C-5655-42EC-8EA3-D9E9D70DC78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24B1C-5655-42EC-8EA3-D9E9D70DC78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24B1C-5655-42EC-8EA3-D9E9D70DC78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24B1C-5655-42EC-8EA3-D9E9D70DC78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7" name="Slide Number Placeholder 26"/>
          <p:cNvSpPr>
            <a:spLocks noGrp="1"/>
          </p:cNvSpPr>
          <p:nvPr>
            <p:ph type="sldNum" sz="quarter" idx="12"/>
          </p:nvPr>
        </p:nvSpPr>
        <p:spPr/>
        <p:txBody>
          <a:bodyPr/>
          <a:lstStyle/>
          <a:p>
            <a:fld id="{DB99A772-1E27-4BF4-A313-2DA7E7577EFD}" type="slidenum">
              <a:rPr lang="en-US" smtClean="0"/>
              <a:pPr/>
              <a:t>‹#›</a:t>
            </a:fld>
            <a:endParaRPr lang="en-US" dirty="0"/>
          </a:p>
        </p:txBody>
      </p:sp>
      <p:sp>
        <p:nvSpPr>
          <p:cNvPr id="7" name="Footer Placeholder 4"/>
          <p:cNvSpPr>
            <a:spLocks noGrp="1"/>
          </p:cNvSpPr>
          <p:nvPr>
            <p:ph type="ftr" sz="quarter" idx="11"/>
          </p:nvPr>
        </p:nvSpPr>
        <p:spPr>
          <a:xfrm>
            <a:off x="457200" y="6356350"/>
            <a:ext cx="5562600" cy="365125"/>
          </a:xfrm>
          <a:prstGeom prst="rect">
            <a:avLst/>
          </a:prstGeom>
        </p:spPr>
        <p:txBody>
          <a:bodyPr anchor="t"/>
          <a:lstStyle>
            <a:lvl1pPr>
              <a:defRPr sz="900">
                <a:solidFill>
                  <a:schemeClr val="accent1">
                    <a:lumMod val="75000"/>
                  </a:schemeClr>
                </a:solidFill>
                <a:latin typeface="+mj-lt"/>
              </a:defRPr>
            </a:lvl1pPr>
          </a:lstStyle>
          <a:p>
            <a:r>
              <a:rPr lang="en-US" dirty="0" smtClean="0"/>
              <a:t>©2015 Implementation Management Group</a:t>
            </a:r>
            <a:endParaRPr lang="en-US" dirty="0"/>
          </a:p>
        </p:txBody>
      </p:sp>
      <p:pic>
        <p:nvPicPr>
          <p:cNvPr id="8" name="Picture 7" descr="TurboExec_logo.jpg"/>
          <p:cNvPicPr>
            <a:picLocks noChangeAspect="1"/>
          </p:cNvPicPr>
          <p:nvPr userDrawn="1"/>
        </p:nvPicPr>
        <p:blipFill>
          <a:blip r:embed="rId2" cstate="print"/>
          <a:stretch>
            <a:fillRect/>
          </a:stretch>
        </p:blipFill>
        <p:spPr>
          <a:xfrm>
            <a:off x="7570499" y="6180408"/>
            <a:ext cx="1235869" cy="531019"/>
          </a:xfrm>
          <a:prstGeom prst="rect">
            <a:avLst/>
          </a:prstGeom>
        </p:spPr>
      </p:pic>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47244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r>
              <a:rPr lang="en-US" smtClean="0"/>
              <a:t>©2015 Implementation Management Group</a:t>
            </a:r>
            <a:endParaRPr lang="en-US" dirty="0"/>
          </a:p>
        </p:txBody>
      </p:sp>
      <p:sp>
        <p:nvSpPr>
          <p:cNvPr id="6" name="Slide Number Placeholder 5"/>
          <p:cNvSpPr>
            <a:spLocks noGrp="1"/>
          </p:cNvSpPr>
          <p:nvPr>
            <p:ph type="sldNum" sz="quarter" idx="12"/>
          </p:nvPr>
        </p:nvSpPr>
        <p:spPr/>
        <p:txBody>
          <a:bodyPr/>
          <a:lstStyle/>
          <a:p>
            <a:fld id="{DB99A772-1E27-4BF4-A313-2DA7E7577EFD}" type="slidenum">
              <a:rPr lang="en-US" smtClean="0"/>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47244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r>
              <a:rPr lang="en-US" smtClean="0"/>
              <a:t>©2015 Implementation Management Group</a:t>
            </a:r>
            <a:endParaRPr lang="en-US" dirty="0"/>
          </a:p>
        </p:txBody>
      </p:sp>
      <p:sp>
        <p:nvSpPr>
          <p:cNvPr id="6" name="Slide Number Placeholder 5"/>
          <p:cNvSpPr>
            <a:spLocks noGrp="1"/>
          </p:cNvSpPr>
          <p:nvPr>
            <p:ph type="sldNum" sz="quarter" idx="12"/>
          </p:nvPr>
        </p:nvSpPr>
        <p:spPr/>
        <p:txBody>
          <a:bodyPr/>
          <a:lstStyle/>
          <a:p>
            <a:fld id="{DB99A772-1E27-4BF4-A313-2DA7E7577EFD}" type="slidenum">
              <a:rPr lang="en-US" smtClean="0"/>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Footer Placeholder 4"/>
          <p:cNvSpPr>
            <a:spLocks noGrp="1"/>
          </p:cNvSpPr>
          <p:nvPr>
            <p:ph type="ftr" sz="quarter" idx="11"/>
          </p:nvPr>
        </p:nvSpPr>
        <p:spPr>
          <a:xfrm>
            <a:off x="457200" y="6356350"/>
            <a:ext cx="5562600" cy="365125"/>
          </a:xfrm>
          <a:prstGeom prst="rect">
            <a:avLst/>
          </a:prstGeom>
        </p:spPr>
        <p:txBody>
          <a:bodyPr anchor="t"/>
          <a:lstStyle>
            <a:lvl1pPr>
              <a:defRPr sz="900" baseline="0">
                <a:solidFill>
                  <a:schemeClr val="tx2"/>
                </a:solidFill>
                <a:latin typeface="+mj-lt"/>
              </a:defRPr>
            </a:lvl1pPr>
          </a:lstStyle>
          <a:p>
            <a:r>
              <a:rPr lang="en-US" dirty="0" smtClean="0"/>
              <a:t>©2015 Turbo Execs LLC </a:t>
            </a:r>
            <a:endParaRPr lang="en-US" dirty="0"/>
          </a:p>
        </p:txBody>
      </p:sp>
      <p:sp>
        <p:nvSpPr>
          <p:cNvPr id="6" name="Slide Number Placeholder 5"/>
          <p:cNvSpPr>
            <a:spLocks noGrp="1"/>
          </p:cNvSpPr>
          <p:nvPr>
            <p:ph type="sldNum" sz="quarter" idx="12"/>
          </p:nvPr>
        </p:nvSpPr>
        <p:spPr/>
        <p:txBody>
          <a:bodyPr/>
          <a:lstStyle/>
          <a:p>
            <a:fld id="{DB99A772-1E27-4BF4-A313-2DA7E7577EFD}" type="slidenum">
              <a:rPr lang="en-US" smtClean="0"/>
              <a:pPr/>
              <a:t>‹#›</a:t>
            </a:fld>
            <a:endParaRPr lang="en-US" dirty="0"/>
          </a:p>
        </p:txBody>
      </p:sp>
      <p:pic>
        <p:nvPicPr>
          <p:cNvPr id="8" name="Picture 7" descr="TurboExec_logo.jpg"/>
          <p:cNvPicPr>
            <a:picLocks noChangeAspect="1"/>
          </p:cNvPicPr>
          <p:nvPr userDrawn="1"/>
        </p:nvPicPr>
        <p:blipFill>
          <a:blip r:embed="rId2" cstate="print"/>
          <a:stretch>
            <a:fillRect/>
          </a:stretch>
        </p:blipFill>
        <p:spPr>
          <a:xfrm>
            <a:off x="7570499" y="6180408"/>
            <a:ext cx="1235869" cy="531019"/>
          </a:xfrm>
          <a:prstGeom prst="rect">
            <a:avLst/>
          </a:prstGeom>
        </p:spPr>
      </p:pic>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356350"/>
            <a:ext cx="47244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r>
              <a:rPr lang="en-US" smtClean="0"/>
              <a:t>©2015 Implementation Management Group</a:t>
            </a:r>
            <a:endParaRPr lang="en-US" dirty="0"/>
          </a:p>
        </p:txBody>
      </p:sp>
      <p:sp>
        <p:nvSpPr>
          <p:cNvPr id="6" name="Slide Number Placeholder 5"/>
          <p:cNvSpPr>
            <a:spLocks noGrp="1"/>
          </p:cNvSpPr>
          <p:nvPr>
            <p:ph type="sldNum" sz="quarter" idx="12"/>
          </p:nvPr>
        </p:nvSpPr>
        <p:spPr/>
        <p:txBody>
          <a:bodyPr/>
          <a:lstStyle/>
          <a:p>
            <a:fld id="{DB99A772-1E27-4BF4-A313-2DA7E7577EFD}" type="slidenum">
              <a:rPr lang="en-US" smtClean="0"/>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47244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r>
              <a:rPr lang="en-US" smtClean="0"/>
              <a:t>©2015 Implementation Management Group</a:t>
            </a:r>
            <a:endParaRPr lang="en-US" dirty="0"/>
          </a:p>
        </p:txBody>
      </p:sp>
      <p:sp>
        <p:nvSpPr>
          <p:cNvPr id="7" name="Slide Number Placeholder 6"/>
          <p:cNvSpPr>
            <a:spLocks noGrp="1"/>
          </p:cNvSpPr>
          <p:nvPr>
            <p:ph type="sldNum" sz="quarter" idx="12"/>
          </p:nvPr>
        </p:nvSpPr>
        <p:spPr/>
        <p:txBody>
          <a:bodyPr/>
          <a:lstStyle/>
          <a:p>
            <a:fld id="{DB99A772-1E27-4BF4-A313-2DA7E7577EFD}" type="slidenum">
              <a:rPr lang="en-US" smtClean="0"/>
              <a:pPr/>
              <a:t>‹#›</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47244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r>
              <a:rPr lang="en-US" smtClean="0"/>
              <a:t>©2015 Implementation Management Group</a:t>
            </a:r>
            <a:endParaRPr lang="en-US" dirty="0"/>
          </a:p>
        </p:txBody>
      </p:sp>
      <p:sp>
        <p:nvSpPr>
          <p:cNvPr id="9" name="Slide Number Placeholder 8"/>
          <p:cNvSpPr>
            <a:spLocks noGrp="1"/>
          </p:cNvSpPr>
          <p:nvPr>
            <p:ph type="sldNum" sz="quarter" idx="12"/>
          </p:nvPr>
        </p:nvSpPr>
        <p:spPr/>
        <p:txBody>
          <a:bodyPr/>
          <a:lstStyle/>
          <a:p>
            <a:fld id="{DB99A772-1E27-4BF4-A313-2DA7E7577EFD}" type="slidenum">
              <a:rPr lang="en-US" smtClean="0"/>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47244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r>
              <a:rPr lang="en-US" smtClean="0"/>
              <a:t>©2015 Implementation Management Group</a:t>
            </a:r>
            <a:endParaRPr lang="en-US" dirty="0"/>
          </a:p>
        </p:txBody>
      </p:sp>
      <p:sp>
        <p:nvSpPr>
          <p:cNvPr id="5" name="Slide Number Placeholder 4"/>
          <p:cNvSpPr>
            <a:spLocks noGrp="1"/>
          </p:cNvSpPr>
          <p:nvPr>
            <p:ph type="sldNum" sz="quarter" idx="12"/>
          </p:nvPr>
        </p:nvSpPr>
        <p:spPr/>
        <p:txBody>
          <a:bodyPr/>
          <a:lstStyle/>
          <a:p>
            <a:fld id="{DB99A772-1E27-4BF4-A313-2DA7E7577EFD}" type="slidenum">
              <a:rPr lang="en-US" smtClean="0"/>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47244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r>
              <a:rPr lang="en-US" smtClean="0"/>
              <a:t>©2015 Implementation Management Group</a:t>
            </a:r>
            <a:endParaRPr lang="en-US" dirty="0"/>
          </a:p>
        </p:txBody>
      </p:sp>
      <p:sp>
        <p:nvSpPr>
          <p:cNvPr id="4" name="Slide Number Placeholder 3"/>
          <p:cNvSpPr>
            <a:spLocks noGrp="1"/>
          </p:cNvSpPr>
          <p:nvPr>
            <p:ph type="sldNum" sz="quarter" idx="12"/>
          </p:nvPr>
        </p:nvSpPr>
        <p:spPr/>
        <p:txBody>
          <a:bodyPr/>
          <a:lstStyle/>
          <a:p>
            <a:fld id="{DB99A772-1E27-4BF4-A313-2DA7E7577EFD}" type="slidenum">
              <a:rPr lang="en-US" smtClean="0"/>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47244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r>
              <a:rPr lang="en-US" smtClean="0"/>
              <a:t>©2015 Implementation Management Group</a:t>
            </a:r>
            <a:endParaRPr lang="en-US" dirty="0"/>
          </a:p>
        </p:txBody>
      </p:sp>
      <p:sp>
        <p:nvSpPr>
          <p:cNvPr id="7" name="Slide Number Placeholder 6"/>
          <p:cNvSpPr>
            <a:spLocks noGrp="1"/>
          </p:cNvSpPr>
          <p:nvPr>
            <p:ph type="sldNum" sz="quarter" idx="12"/>
          </p:nvPr>
        </p:nvSpPr>
        <p:spPr/>
        <p:txBody>
          <a:bodyPr/>
          <a:lstStyle/>
          <a:p>
            <a:fld id="{DB99A772-1E27-4BF4-A313-2DA7E7577EFD}" type="slidenum">
              <a:rPr lang="en-US" smtClean="0"/>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47244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r>
              <a:rPr lang="en-US" smtClean="0"/>
              <a:t>©2015 Implementation Management Group</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B99A772-1E27-4BF4-A313-2DA7E7577EF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99A772-1E27-4BF4-A313-2DA7E7577EF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Footer Placeholder 4"/>
          <p:cNvSpPr>
            <a:spLocks noGrp="1"/>
          </p:cNvSpPr>
          <p:nvPr>
            <p:ph type="ftr" sz="quarter" idx="3"/>
          </p:nvPr>
        </p:nvSpPr>
        <p:spPr>
          <a:xfrm>
            <a:off x="457200" y="6356350"/>
            <a:ext cx="5562600" cy="365125"/>
          </a:xfrm>
          <a:prstGeom prst="rect">
            <a:avLst/>
          </a:prstGeom>
        </p:spPr>
        <p:txBody>
          <a:bodyPr anchor="t"/>
          <a:lstStyle>
            <a:lvl1pPr>
              <a:defRPr sz="900">
                <a:solidFill>
                  <a:schemeClr val="accent1">
                    <a:lumMod val="75000"/>
                  </a:schemeClr>
                </a:solidFill>
              </a:defRPr>
            </a:lvl1pPr>
          </a:lstStyle>
          <a:p>
            <a:r>
              <a:rPr lang="en-US" smtClean="0"/>
              <a:t>©2015 Implementation Management Group</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fade/>
  </p:transition>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rma.shrm.org/us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hrma.shrm.org/join-now"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Worksheet2.xlsx"/></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0" y="3200400"/>
            <a:ext cx="8534400" cy="2895600"/>
          </a:xfrm>
        </p:spPr>
        <p:txBody>
          <a:bodyPr>
            <a:noAutofit/>
          </a:bodyPr>
          <a:lstStyle/>
          <a:p>
            <a:r>
              <a:rPr lang="en-US" sz="4000" i="1" dirty="0" smtClean="0">
                <a:latin typeface="+mj-lt"/>
              </a:rPr>
              <a:t>Charting Your Path to Financial Success</a:t>
            </a:r>
          </a:p>
          <a:p>
            <a:r>
              <a:rPr lang="en-US" sz="3500" dirty="0" smtClean="0">
                <a:latin typeface="+mj-lt"/>
              </a:rPr>
              <a:t>April 20-22, 2015</a:t>
            </a:r>
          </a:p>
          <a:p>
            <a:endParaRPr lang="en-US" sz="2000" dirty="0" smtClean="0">
              <a:latin typeface="+mj-lt"/>
            </a:endParaRPr>
          </a:p>
          <a:p>
            <a:pPr algn="ctr"/>
            <a:r>
              <a:rPr lang="en-US" sz="3000" dirty="0" smtClean="0">
                <a:latin typeface="+mj-lt"/>
              </a:rPr>
              <a:t>Patricia Lawrence, CMA</a:t>
            </a:r>
          </a:p>
          <a:p>
            <a:pPr algn="ctr"/>
            <a:r>
              <a:rPr lang="en-US" sz="3000" dirty="0" smtClean="0">
                <a:latin typeface="+mj-lt"/>
              </a:rPr>
              <a:t>Principal &amp; Consulting CFO</a:t>
            </a:r>
            <a:endParaRPr lang="en-US" sz="3000" dirty="0">
              <a:latin typeface="+mj-lt"/>
            </a:endParaRPr>
          </a:p>
        </p:txBody>
      </p:sp>
      <p:sp>
        <p:nvSpPr>
          <p:cNvPr id="6" name="Footer Placeholder 5"/>
          <p:cNvSpPr>
            <a:spLocks noGrp="1"/>
          </p:cNvSpPr>
          <p:nvPr>
            <p:ph type="ftr" sz="quarter" idx="11"/>
          </p:nvPr>
        </p:nvSpPr>
        <p:spPr/>
        <p:txBody>
          <a:bodyPr/>
          <a:lstStyle/>
          <a:p>
            <a:r>
              <a:rPr lang="en-US" dirty="0" smtClean="0"/>
              <a:t>©2015 </a:t>
            </a:r>
            <a:r>
              <a:rPr lang="en-US" dirty="0" smtClean="0"/>
              <a:t>Turbo Execs LLC</a:t>
            </a:r>
            <a:endParaRPr lang="en-US" dirty="0"/>
          </a:p>
        </p:txBody>
      </p:sp>
      <p:sp>
        <p:nvSpPr>
          <p:cNvPr id="51203" name="Rectangle 3"/>
          <p:cNvSpPr>
            <a:spLocks noChangeArrowheads="1"/>
          </p:cNvSpPr>
          <p:nvPr/>
        </p:nvSpPr>
        <p:spPr bwMode="auto">
          <a:xfrm>
            <a:off x="0" y="0"/>
            <a:ext cx="9144000"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BBBBBB"/>
                </a:solidFill>
                <a:effectLst/>
                <a:latin typeface="Arial" pitchFamily="34" charset="0"/>
                <a:hlinkClick r:id="rId3"/>
              </a:rPr>
              <a:t>Sign In</a:t>
            </a:r>
            <a:r>
              <a:rPr kumimoji="0" lang="en-US" sz="800" b="0" i="0" u="none" strike="noStrike" cap="none" normalizeH="0" baseline="0" smtClean="0">
                <a:ln>
                  <a:noFill/>
                </a:ln>
                <a:solidFill>
                  <a:srgbClr val="BBBBBB"/>
                </a:solidFill>
                <a:effectLst/>
                <a:latin typeface="Arial" pitchFamily="34" charset="0"/>
              </a:rPr>
              <a:t> or </a:t>
            </a:r>
            <a:r>
              <a:rPr kumimoji="0" lang="en-US" sz="800" b="0" i="0" u="none" strike="noStrike" cap="none" normalizeH="0" baseline="0" smtClean="0">
                <a:ln>
                  <a:noFill/>
                </a:ln>
                <a:solidFill>
                  <a:srgbClr val="BBBBBB"/>
                </a:solidFill>
                <a:effectLst/>
                <a:latin typeface="Arial" pitchFamily="34" charset="0"/>
                <a:hlinkClick r:id="rId4"/>
              </a:rPr>
              <a:t>Join Now</a:t>
            </a:r>
            <a:r>
              <a:rPr kumimoji="0" lang="en-US" sz="800" b="0" i="0" u="none" strike="noStrike" cap="none" normalizeH="0" baseline="0" smtClean="0">
                <a:ln>
                  <a:noFill/>
                </a:ln>
                <a:solidFill>
                  <a:srgbClr val="BBBBBB"/>
                </a:solidFill>
                <a:effectLst/>
                <a:latin typeface="Arial" pitchFamily="34" charset="0"/>
              </a:rPr>
              <a:t> </a:t>
            </a:r>
            <a:endParaRPr kumimoji="0" lang="en-US" sz="900" b="0" i="0" u="none" strike="noStrike" cap="none" normalizeH="0" baseline="0" smtClean="0">
              <a:ln>
                <a:noFill/>
              </a:ln>
              <a:solidFill>
                <a:schemeClr val="tx1"/>
              </a:solidFill>
              <a:effectLst/>
              <a:latin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t>
            </a:r>
            <a:endParaRPr kumimoji="0" lang="en-US" sz="6000" b="0" i="0" u="none" strike="noStrike" cap="none" normalizeH="0" baseline="0" smtClean="0">
              <a:ln>
                <a:noFill/>
              </a:ln>
              <a:solidFill>
                <a:schemeClr val="tx1"/>
              </a:solidFill>
              <a:effectLst/>
              <a:latin typeface="Arial" pitchFamily="34" charset="0"/>
            </a:endParaRPr>
          </a:p>
        </p:txBody>
      </p:sp>
      <p:pic>
        <p:nvPicPr>
          <p:cNvPr id="9" name="Picture 8" descr="CVC Summit.jpg"/>
          <p:cNvPicPr>
            <a:picLocks noChangeAspect="1"/>
          </p:cNvPicPr>
          <p:nvPr/>
        </p:nvPicPr>
        <p:blipFill>
          <a:blip r:embed="rId5" cstate="print"/>
          <a:stretch>
            <a:fillRect/>
          </a:stretch>
        </p:blipFill>
        <p:spPr>
          <a:xfrm>
            <a:off x="565484" y="906376"/>
            <a:ext cx="2838450" cy="2324100"/>
          </a:xfrm>
          <a:prstGeom prst="rect">
            <a:avLst/>
          </a:prstGeom>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6" name="Text Placeholder 5"/>
          <p:cNvSpPr>
            <a:spLocks noGrp="1"/>
          </p:cNvSpPr>
          <p:nvPr>
            <p:ph type="body" idx="1"/>
          </p:nvPr>
        </p:nvSpPr>
        <p:spPr/>
        <p:txBody>
          <a:bodyPr/>
          <a:lstStyle/>
          <a:p>
            <a:pPr algn="ctr"/>
            <a:r>
              <a:rPr lang="en-US" sz="3000" i="1" dirty="0" smtClean="0">
                <a:solidFill>
                  <a:schemeClr val="tx1"/>
                </a:solidFill>
                <a:latin typeface="+mj-lt"/>
              </a:rPr>
              <a:t>Cash Flow</a:t>
            </a:r>
            <a:endParaRPr lang="en-US" sz="3000" dirty="0" smtClean="0">
              <a:solidFill>
                <a:schemeClr val="tx1"/>
              </a:solidFill>
              <a:latin typeface="+mj-lt"/>
            </a:endParaRPr>
          </a:p>
        </p:txBody>
      </p:sp>
      <p:sp>
        <p:nvSpPr>
          <p:cNvPr id="7" name="Text Placeholder 6"/>
          <p:cNvSpPr>
            <a:spLocks noGrp="1"/>
          </p:cNvSpPr>
          <p:nvPr>
            <p:ph type="body" sz="half" idx="3"/>
          </p:nvPr>
        </p:nvSpPr>
        <p:spPr/>
        <p:txBody>
          <a:bodyPr>
            <a:normAutofit/>
          </a:bodyPr>
          <a:lstStyle/>
          <a:p>
            <a:pPr algn="ctr"/>
            <a:r>
              <a:rPr lang="en-US" sz="3000" i="1" dirty="0" smtClean="0">
                <a:solidFill>
                  <a:schemeClr val="tx1"/>
                </a:solidFill>
                <a:latin typeface="+mj-lt"/>
              </a:rPr>
              <a:t>Profit</a:t>
            </a:r>
            <a:endParaRPr lang="en-US" sz="3000" dirty="0" smtClean="0">
              <a:solidFill>
                <a:schemeClr val="tx1"/>
              </a:solidFill>
              <a:latin typeface="+mj-lt"/>
            </a:endParaRPr>
          </a:p>
        </p:txBody>
      </p:sp>
      <p:sp>
        <p:nvSpPr>
          <p:cNvPr id="5" name="Content Placeholder 4"/>
          <p:cNvSpPr>
            <a:spLocks noGrp="1"/>
          </p:cNvSpPr>
          <p:nvPr>
            <p:ph sz="half" idx="2"/>
          </p:nvPr>
        </p:nvSpPr>
        <p:spPr/>
        <p:txBody>
          <a:bodyPr>
            <a:normAutofit/>
          </a:bodyPr>
          <a:lstStyle/>
          <a:p>
            <a:r>
              <a:rPr lang="en-US" sz="2400" dirty="0" smtClean="0">
                <a:latin typeface="+mj-lt"/>
              </a:rPr>
              <a:t>Concerns the movement of money into and out of the business</a:t>
            </a:r>
          </a:p>
          <a:p>
            <a:r>
              <a:rPr lang="en-US" sz="2400" dirty="0" smtClean="0">
                <a:latin typeface="+mj-lt"/>
              </a:rPr>
              <a:t>Functions as the “gas” in your business engine</a:t>
            </a:r>
          </a:p>
          <a:p>
            <a:r>
              <a:rPr lang="en-US" sz="2400" dirty="0" smtClean="0">
                <a:latin typeface="+mj-lt"/>
              </a:rPr>
              <a:t>Where is cash tied up in your business?</a:t>
            </a:r>
          </a:p>
        </p:txBody>
      </p:sp>
      <p:sp>
        <p:nvSpPr>
          <p:cNvPr id="8" name="Content Placeholder 7"/>
          <p:cNvSpPr>
            <a:spLocks noGrp="1"/>
          </p:cNvSpPr>
          <p:nvPr>
            <p:ph sz="half" idx="4"/>
          </p:nvPr>
        </p:nvSpPr>
        <p:spPr/>
        <p:txBody>
          <a:bodyPr/>
          <a:lstStyle/>
          <a:p>
            <a:r>
              <a:rPr lang="en-US" sz="2400" dirty="0" smtClean="0">
                <a:latin typeface="+mj-lt"/>
              </a:rPr>
              <a:t>Looks only at income and expenses</a:t>
            </a:r>
          </a:p>
          <a:p>
            <a:r>
              <a:rPr lang="en-US" sz="2400" dirty="0" smtClean="0">
                <a:latin typeface="+mj-lt"/>
              </a:rPr>
              <a:t>Important to ensure you make money on your sales</a:t>
            </a:r>
          </a:p>
          <a:p>
            <a:r>
              <a:rPr lang="en-US" sz="2400" dirty="0" smtClean="0">
                <a:latin typeface="+mj-lt"/>
              </a:rPr>
              <a:t>Can be profitable, but cash poor</a:t>
            </a:r>
          </a:p>
          <a:p>
            <a:endParaRPr lang="en-US" sz="2400" dirty="0" smtClean="0">
              <a:latin typeface="+mj-lt"/>
            </a:endParaRPr>
          </a:p>
          <a:p>
            <a:endParaRPr lang="en-US" dirty="0"/>
          </a:p>
        </p:txBody>
      </p:sp>
      <p:sp>
        <p:nvSpPr>
          <p:cNvPr id="10" name="Text Placeholder 5"/>
          <p:cNvSpPr txBox="1">
            <a:spLocks/>
          </p:cNvSpPr>
          <p:nvPr/>
        </p:nvSpPr>
        <p:spPr>
          <a:xfrm>
            <a:off x="2624340" y="1852668"/>
            <a:ext cx="4040188" cy="659352"/>
          </a:xfrm>
          <a:prstGeom prst="rect">
            <a:avLst/>
          </a:prstGeom>
        </p:spPr>
        <p:txBody>
          <a:bodyPr vert="horz" lIns="45720" tIns="0" rIns="45720" bIns="0" anchor="ctr">
            <a:noAutofit/>
          </a:bodyPr>
          <a:lstStyle/>
          <a:p>
            <a:pPr marL="0" marR="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3000" b="1" i="1" dirty="0" err="1" smtClean="0">
                <a:latin typeface="+mj-lt"/>
              </a:rPr>
              <a:t>vs</a:t>
            </a:r>
            <a:endParaRPr kumimoji="0" lang="en-US" sz="30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3" name="Footer Placeholder 3"/>
          <p:cNvSpPr>
            <a:spLocks noGrp="1"/>
          </p:cNvSpPr>
          <p:nvPr>
            <p:ph type="ftr" sz="quarter" idx="11"/>
          </p:nvPr>
        </p:nvSpPr>
        <p:spPr>
          <a:xfrm>
            <a:off x="457200" y="6356350"/>
            <a:ext cx="5562600" cy="365125"/>
          </a:xfrm>
        </p:spPr>
        <p:txBody>
          <a:bodyPr/>
          <a:lstStyle/>
          <a:p>
            <a:r>
              <a:rPr lang="en-US" dirty="0" smtClean="0">
                <a:latin typeface="+mj-lt"/>
              </a:rPr>
              <a:t>©2015 Turbo Execs LLC</a:t>
            </a:r>
            <a:endParaRPr lang="en-US" dirty="0">
              <a:latin typeface="+mj-lt"/>
            </a:endParaRPr>
          </a:p>
        </p:txBody>
      </p:sp>
      <p:pic>
        <p:nvPicPr>
          <p:cNvPr id="11" name="Picture 10" descr="TurboExec_logo.jpg"/>
          <p:cNvPicPr>
            <a:picLocks noChangeAspect="1"/>
          </p:cNvPicPr>
          <p:nvPr/>
        </p:nvPicPr>
        <p:blipFill>
          <a:blip r:embed="rId3" cstate="print"/>
          <a:stretch>
            <a:fillRect/>
          </a:stretch>
        </p:blipFill>
        <p:spPr>
          <a:xfrm>
            <a:off x="7570499" y="6180408"/>
            <a:ext cx="1235869" cy="531019"/>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8" name="Content Placeholder 7"/>
          <p:cNvSpPr>
            <a:spLocks noGrp="1"/>
          </p:cNvSpPr>
          <p:nvPr>
            <p:ph sz="quarter" idx="1"/>
          </p:nvPr>
        </p:nvSpPr>
        <p:spPr/>
        <p:txBody>
          <a:bodyPr>
            <a:normAutofit/>
          </a:bodyPr>
          <a:lstStyle/>
          <a:p>
            <a:pPr>
              <a:buNone/>
            </a:pPr>
            <a:r>
              <a:rPr lang="en-US" sz="3000" dirty="0" smtClean="0"/>
              <a:t>How long is your cash cycle?</a:t>
            </a:r>
            <a:endParaRPr lang="en-US" sz="3000" dirty="0"/>
          </a:p>
        </p:txBody>
      </p:sp>
      <p:pic>
        <p:nvPicPr>
          <p:cNvPr id="9" name="Picture 8" descr="cashflow-cycle.gif"/>
          <p:cNvPicPr>
            <a:picLocks noChangeAspect="1"/>
          </p:cNvPicPr>
          <p:nvPr/>
        </p:nvPicPr>
        <p:blipFill>
          <a:blip r:embed="rId3" cstate="print"/>
          <a:stretch>
            <a:fillRect/>
          </a:stretch>
        </p:blipFill>
        <p:spPr>
          <a:xfrm>
            <a:off x="1845606" y="2398038"/>
            <a:ext cx="5715000" cy="3371850"/>
          </a:xfrm>
          <a:prstGeom prst="rect">
            <a:avLst/>
          </a:prstGeom>
        </p:spPr>
      </p:pic>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5" name="Content Placeholder 4"/>
          <p:cNvSpPr>
            <a:spLocks noGrp="1"/>
          </p:cNvSpPr>
          <p:nvPr>
            <p:ph sz="quarter" idx="1"/>
          </p:nvPr>
        </p:nvSpPr>
        <p:spPr/>
        <p:txBody>
          <a:bodyPr>
            <a:normAutofit/>
          </a:bodyPr>
          <a:lstStyle/>
          <a:p>
            <a:pPr marL="0" indent="0">
              <a:buNone/>
            </a:pPr>
            <a:r>
              <a:rPr lang="en-US" sz="3000" b="1" i="1" dirty="0" smtClean="0"/>
              <a:t>Departmental Expense Reports</a:t>
            </a:r>
            <a:endParaRPr lang="en-US" sz="3000" dirty="0" smtClean="0"/>
          </a:p>
          <a:p>
            <a:pPr lvl="1"/>
            <a:r>
              <a:rPr lang="en-US" dirty="0" smtClean="0"/>
              <a:t>Measure spending </a:t>
            </a:r>
            <a:r>
              <a:rPr lang="en-US" dirty="0" err="1" smtClean="0"/>
              <a:t>vs</a:t>
            </a:r>
            <a:r>
              <a:rPr lang="en-US" dirty="0" smtClean="0"/>
              <a:t> benchmarks, typically budget &amp; prior year</a:t>
            </a:r>
          </a:p>
          <a:p>
            <a:pPr lvl="1"/>
            <a:r>
              <a:rPr lang="en-US" dirty="0" smtClean="0"/>
              <a:t>Accountability tool</a:t>
            </a:r>
            <a:r>
              <a:rPr lang="en-US" sz="2800" i="1" dirty="0" smtClean="0"/>
              <a: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ept exp report.PNG"/>
          <p:cNvPicPr>
            <a:picLocks noChangeAspect="1"/>
          </p:cNvPicPr>
          <p:nvPr/>
        </p:nvPicPr>
        <p:blipFill>
          <a:blip r:embed="rId3" cstate="print"/>
          <a:stretch>
            <a:fillRect/>
          </a:stretch>
        </p:blipFill>
        <p:spPr>
          <a:xfrm>
            <a:off x="1994118" y="2355748"/>
            <a:ext cx="5210175" cy="3943350"/>
          </a:xfrm>
          <a:prstGeom prst="rect">
            <a:avLst/>
          </a:prstGeom>
        </p:spPr>
      </p:pic>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5" name="Content Placeholder 4"/>
          <p:cNvSpPr>
            <a:spLocks noGrp="1"/>
          </p:cNvSpPr>
          <p:nvPr>
            <p:ph sz="quarter" idx="1"/>
          </p:nvPr>
        </p:nvSpPr>
        <p:spPr/>
        <p:txBody>
          <a:bodyPr>
            <a:normAutofit/>
          </a:bodyPr>
          <a:lstStyle/>
          <a:p>
            <a:pPr marL="0" indent="0">
              <a:buNone/>
            </a:pPr>
            <a:r>
              <a:rPr lang="en-US" sz="3000" b="1" i="1" dirty="0" smtClean="0"/>
              <a:t>Departmental Expense Reports</a:t>
            </a:r>
            <a:endParaRPr lang="en-US" sz="3000"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5" name="Content Placeholder 4"/>
          <p:cNvSpPr>
            <a:spLocks noGrp="1"/>
          </p:cNvSpPr>
          <p:nvPr>
            <p:ph sz="quarter" idx="1"/>
          </p:nvPr>
        </p:nvSpPr>
        <p:spPr/>
        <p:txBody>
          <a:bodyPr>
            <a:normAutofit/>
          </a:bodyPr>
          <a:lstStyle/>
          <a:p>
            <a:pPr marL="0" indent="0">
              <a:buNone/>
            </a:pPr>
            <a:r>
              <a:rPr lang="en-US" sz="3000" b="1" i="1" dirty="0" smtClean="0"/>
              <a:t>Accounts Receivable Aging</a:t>
            </a:r>
            <a:endParaRPr lang="en-US" sz="3000" dirty="0" smtClean="0"/>
          </a:p>
          <a:p>
            <a:pPr lvl="1"/>
            <a:r>
              <a:rPr lang="en-US" dirty="0" smtClean="0"/>
              <a:t>Track slow paying customers</a:t>
            </a:r>
          </a:p>
          <a:p>
            <a:pPr lvl="1"/>
            <a:r>
              <a:rPr lang="en-US" dirty="0" smtClean="0"/>
              <a:t>Manage cash</a:t>
            </a:r>
          </a:p>
          <a:p>
            <a:pPr marL="0" indent="0">
              <a:buNone/>
            </a:pPr>
            <a:endParaRPr lang="en-US" sz="3000" b="1" i="1" dirty="0" smtClean="0"/>
          </a:p>
          <a:p>
            <a:pPr marL="0" indent="0">
              <a:buNone/>
            </a:pPr>
            <a:r>
              <a:rPr lang="en-US" sz="3000" b="1" i="1" dirty="0" smtClean="0"/>
              <a:t>Accounts Payable Aging</a:t>
            </a:r>
            <a:endParaRPr lang="en-US" sz="3000" dirty="0" smtClean="0"/>
          </a:p>
          <a:p>
            <a:pPr lvl="1"/>
            <a:r>
              <a:rPr lang="en-US" dirty="0" smtClean="0"/>
              <a:t>Track future vendor payment obligations</a:t>
            </a:r>
          </a:p>
          <a:p>
            <a:pPr lvl="1"/>
            <a:r>
              <a:rPr lang="en-US" dirty="0" smtClean="0"/>
              <a:t>Manage cash</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fade">
                                      <p:cBhvr>
                                        <p:cTn id="26" dur="1000"/>
                                        <p:tgtEl>
                                          <p:spTgt spid="5">
                                            <p:txEl>
                                              <p:pRg st="4" end="4"/>
                                            </p:txEl>
                                          </p:spTgt>
                                        </p:tgtEl>
                                      </p:cBhvr>
                                    </p:animEffect>
                                    <p:anim calcmode="lin" valueType="num">
                                      <p:cBhvr>
                                        <p:cTn id="2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fade">
                                      <p:cBhvr>
                                        <p:cTn id="31" dur="1000"/>
                                        <p:tgtEl>
                                          <p:spTgt spid="5">
                                            <p:txEl>
                                              <p:pRg st="5" end="5"/>
                                            </p:txEl>
                                          </p:spTgt>
                                        </p:tgtEl>
                                      </p:cBhvr>
                                    </p:animEffect>
                                    <p:anim calcmode="lin" valueType="num">
                                      <p:cBhvr>
                                        <p:cTn id="3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Effect transition="in" filter="fade">
                                      <p:cBhvr>
                                        <p:cTn id="36" dur="1000"/>
                                        <p:tgtEl>
                                          <p:spTgt spid="5">
                                            <p:txEl>
                                              <p:pRg st="6" end="6"/>
                                            </p:txEl>
                                          </p:spTgt>
                                        </p:tgtEl>
                                      </p:cBhvr>
                                    </p:animEffect>
                                    <p:anim calcmode="lin" valueType="num">
                                      <p:cBhvr>
                                        <p:cTn id="3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5" name="Content Placeholder 4"/>
          <p:cNvSpPr>
            <a:spLocks noGrp="1"/>
          </p:cNvSpPr>
          <p:nvPr>
            <p:ph sz="quarter" idx="1"/>
          </p:nvPr>
        </p:nvSpPr>
        <p:spPr/>
        <p:txBody>
          <a:bodyPr>
            <a:normAutofit/>
          </a:bodyPr>
          <a:lstStyle/>
          <a:p>
            <a:pPr marL="0" indent="0">
              <a:buNone/>
            </a:pPr>
            <a:r>
              <a:rPr lang="en-US" sz="3000" b="1" i="1" dirty="0" smtClean="0"/>
              <a:t>Accounts Receivable Aging</a:t>
            </a:r>
            <a:endParaRPr lang="en-US" sz="3000" dirty="0" smtClean="0"/>
          </a:p>
        </p:txBody>
      </p:sp>
      <p:pic>
        <p:nvPicPr>
          <p:cNvPr id="6" name="Picture 5" descr="AR aging.gif"/>
          <p:cNvPicPr>
            <a:picLocks noChangeAspect="1"/>
          </p:cNvPicPr>
          <p:nvPr/>
        </p:nvPicPr>
        <p:blipFill>
          <a:blip r:embed="rId3" cstate="print"/>
          <a:stretch>
            <a:fillRect/>
          </a:stretch>
        </p:blipFill>
        <p:spPr>
          <a:xfrm>
            <a:off x="833694" y="2484135"/>
            <a:ext cx="7524750" cy="3071813"/>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5" name="Content Placeholder 4"/>
          <p:cNvSpPr>
            <a:spLocks noGrp="1"/>
          </p:cNvSpPr>
          <p:nvPr>
            <p:ph sz="quarter" idx="1"/>
          </p:nvPr>
        </p:nvSpPr>
        <p:spPr/>
        <p:txBody>
          <a:bodyPr>
            <a:normAutofit/>
          </a:bodyPr>
          <a:lstStyle/>
          <a:p>
            <a:pPr marL="0" indent="0">
              <a:buNone/>
            </a:pPr>
            <a:r>
              <a:rPr lang="en-US" sz="3000" b="1" i="1" dirty="0" smtClean="0"/>
              <a:t>Accounts Payable Aging</a:t>
            </a:r>
            <a:endParaRPr lang="en-US" sz="3000" dirty="0" smtClean="0"/>
          </a:p>
        </p:txBody>
      </p:sp>
      <p:pic>
        <p:nvPicPr>
          <p:cNvPr id="7" name="Picture 6" descr="AP aging.gif"/>
          <p:cNvPicPr>
            <a:picLocks noChangeAspect="1"/>
          </p:cNvPicPr>
          <p:nvPr/>
        </p:nvPicPr>
        <p:blipFill>
          <a:blip r:embed="rId3" cstate="print"/>
          <a:stretch>
            <a:fillRect/>
          </a:stretch>
        </p:blipFill>
        <p:spPr>
          <a:xfrm>
            <a:off x="252589" y="2447245"/>
            <a:ext cx="8822531" cy="3202781"/>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3" name="Content Placeholder 2"/>
          <p:cNvSpPr>
            <a:spLocks noGrp="1"/>
          </p:cNvSpPr>
          <p:nvPr>
            <p:ph sz="quarter" idx="1"/>
          </p:nvPr>
        </p:nvSpPr>
        <p:spPr/>
        <p:txBody>
          <a:bodyPr>
            <a:normAutofit/>
          </a:bodyPr>
          <a:lstStyle/>
          <a:p>
            <a:r>
              <a:rPr lang="en-US" dirty="0" smtClean="0"/>
              <a:t>Common Size Ratios</a:t>
            </a:r>
          </a:p>
          <a:p>
            <a:r>
              <a:rPr lang="en-US" dirty="0" smtClean="0"/>
              <a:t>Liquidity Ratios</a:t>
            </a:r>
          </a:p>
          <a:p>
            <a:r>
              <a:rPr lang="en-US" dirty="0" smtClean="0"/>
              <a:t>Operating Ratios</a:t>
            </a:r>
          </a:p>
          <a:p>
            <a:r>
              <a:rPr lang="en-US" dirty="0" smtClean="0"/>
              <a:t>Solvency Ratios</a:t>
            </a:r>
          </a:p>
        </p:txBody>
      </p:sp>
      <p:pic>
        <p:nvPicPr>
          <p:cNvPr id="5" name="Picture 4" descr="financial ratio graphic.jpg"/>
          <p:cNvPicPr>
            <a:picLocks noChangeAspect="1"/>
          </p:cNvPicPr>
          <p:nvPr/>
        </p:nvPicPr>
        <p:blipFill>
          <a:blip r:embed="rId3" cstate="print"/>
          <a:stretch>
            <a:fillRect/>
          </a:stretch>
        </p:blipFill>
        <p:spPr>
          <a:xfrm>
            <a:off x="4328856" y="2193984"/>
            <a:ext cx="3886200" cy="3886200"/>
          </a:xfrm>
          <a:prstGeom prst="rect">
            <a:avLst/>
          </a:prstGeom>
        </p:spPr>
      </p:pic>
      <p:sp>
        <p:nvSpPr>
          <p:cNvPr id="9" name="Title 6"/>
          <p:cNvSpPr txBox="1">
            <a:spLocks/>
          </p:cNvSpPr>
          <p:nvPr/>
        </p:nvSpPr>
        <p:spPr>
          <a:xfrm>
            <a:off x="457200" y="704088"/>
            <a:ext cx="8229600" cy="1143000"/>
          </a:xfrm>
          <a:prstGeom prst="rect">
            <a:avLst/>
          </a:prstGeom>
        </p:spPr>
        <p:txBody>
          <a:bodyPr vert="horz" lIns="0" rIns="0" bIns="0"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5000" b="0" i="1" u="none" strike="noStrike" kern="1200" cap="none" spc="0" normalizeH="0" baseline="0" noProof="0" dirty="0" smtClean="0">
                <a:ln>
                  <a:noFill/>
                </a:ln>
                <a:solidFill>
                  <a:schemeClr val="tx2"/>
                </a:solidFill>
                <a:effectLst/>
                <a:uLnTx/>
                <a:uFillTx/>
                <a:latin typeface="+mj-lt"/>
                <a:ea typeface="+mj-ea"/>
                <a:cs typeface="+mj-cs"/>
              </a:rPr>
              <a:t>Financial Ratios</a:t>
            </a:r>
            <a:endParaRPr kumimoji="0" lang="en-US" sz="5000" b="0" i="1"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3" name="Content Placeholder 2"/>
          <p:cNvSpPr>
            <a:spLocks noGrp="1"/>
          </p:cNvSpPr>
          <p:nvPr>
            <p:ph sz="quarter" idx="1"/>
          </p:nvPr>
        </p:nvSpPr>
        <p:spPr/>
        <p:txBody>
          <a:bodyPr>
            <a:normAutofit/>
          </a:bodyPr>
          <a:lstStyle/>
          <a:p>
            <a:pPr>
              <a:buNone/>
            </a:pPr>
            <a:r>
              <a:rPr lang="en-US" sz="3000" dirty="0" smtClean="0"/>
              <a:t>Common Size Ratios</a:t>
            </a:r>
          </a:p>
          <a:p>
            <a:pPr marL="0" indent="0">
              <a:buNone/>
            </a:pPr>
            <a:r>
              <a:rPr lang="en-US" i="1" dirty="0" smtClean="0"/>
              <a:t>Calculate each line item as a percentage of the total, which makes comparisons more meaningful.</a:t>
            </a:r>
          </a:p>
          <a:p>
            <a:pPr marL="0" indent="0">
              <a:buNone/>
            </a:pPr>
            <a:endParaRPr lang="en-US" i="1" dirty="0" smtClean="0"/>
          </a:p>
          <a:p>
            <a:pPr lvl="1"/>
            <a:r>
              <a:rPr lang="en-US" dirty="0" smtClean="0"/>
              <a:t>Common Size Ratios from the Balance Sheet</a:t>
            </a:r>
          </a:p>
          <a:p>
            <a:pPr lvl="1"/>
            <a:r>
              <a:rPr lang="en-US" dirty="0" smtClean="0"/>
              <a:t>Common Size Ratios from the Income Statement</a:t>
            </a:r>
          </a:p>
          <a:p>
            <a:pPr lvl="1"/>
            <a:endParaRPr lang="en-US" dirty="0" smtClean="0"/>
          </a:p>
          <a:p>
            <a:pPr>
              <a:buNone/>
            </a:pPr>
            <a:r>
              <a:rPr lang="en-US" i="1" dirty="0" smtClean="0"/>
              <a:t>Helpful in identifying trends</a:t>
            </a:r>
          </a:p>
        </p:txBody>
      </p:sp>
      <p:sp>
        <p:nvSpPr>
          <p:cNvPr id="7" name="Title 6"/>
          <p:cNvSpPr>
            <a:spLocks noGrp="1"/>
          </p:cNvSpPr>
          <p:nvPr>
            <p:ph type="title"/>
          </p:nvPr>
        </p:nvSpPr>
        <p:spPr/>
        <p:txBody>
          <a:bodyPr/>
          <a:lstStyle/>
          <a:p>
            <a:pPr algn="r"/>
            <a:r>
              <a:rPr lang="en-US" i="1" dirty="0" smtClean="0"/>
              <a:t>Financial Ratios</a:t>
            </a:r>
            <a:endParaRPr lang="en-US" i="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3" name="Content Placeholder 2"/>
          <p:cNvSpPr>
            <a:spLocks noGrp="1"/>
          </p:cNvSpPr>
          <p:nvPr>
            <p:ph sz="quarter" idx="1"/>
          </p:nvPr>
        </p:nvSpPr>
        <p:spPr/>
        <p:txBody>
          <a:bodyPr>
            <a:normAutofit/>
          </a:bodyPr>
          <a:lstStyle/>
          <a:p>
            <a:pPr>
              <a:buNone/>
            </a:pPr>
            <a:r>
              <a:rPr lang="en-US" sz="3000" dirty="0" smtClean="0"/>
              <a:t>Liquidity Ratios</a:t>
            </a:r>
          </a:p>
          <a:p>
            <a:pPr marL="0" indent="0">
              <a:buNone/>
            </a:pPr>
            <a:r>
              <a:rPr lang="en-US" i="1" dirty="0" smtClean="0"/>
              <a:t>Measure your company’s ability to cover its expenses.</a:t>
            </a:r>
          </a:p>
          <a:p>
            <a:pPr marL="0" indent="0">
              <a:buNone/>
            </a:pPr>
            <a:endParaRPr lang="en-US" i="1" dirty="0" smtClean="0"/>
          </a:p>
          <a:p>
            <a:pPr lvl="1"/>
            <a:r>
              <a:rPr lang="en-US" dirty="0" smtClean="0"/>
              <a:t>Current Ratio</a:t>
            </a:r>
          </a:p>
          <a:p>
            <a:pPr lvl="1"/>
            <a:r>
              <a:rPr lang="en-US" dirty="0" smtClean="0"/>
              <a:t>Quick Ratio</a:t>
            </a:r>
          </a:p>
          <a:p>
            <a:pPr lvl="1"/>
            <a:endParaRPr lang="en-US" dirty="0" smtClean="0"/>
          </a:p>
          <a:p>
            <a:pPr>
              <a:buNone/>
            </a:pPr>
            <a:r>
              <a:rPr lang="en-US" i="1" dirty="0" smtClean="0"/>
              <a:t>Indicators of financial strength</a:t>
            </a:r>
          </a:p>
        </p:txBody>
      </p:sp>
      <p:sp>
        <p:nvSpPr>
          <p:cNvPr id="7" name="Title 6"/>
          <p:cNvSpPr>
            <a:spLocks noGrp="1"/>
          </p:cNvSpPr>
          <p:nvPr>
            <p:ph type="title"/>
          </p:nvPr>
        </p:nvSpPr>
        <p:spPr/>
        <p:txBody>
          <a:bodyPr/>
          <a:lstStyle/>
          <a:p>
            <a:pPr algn="r"/>
            <a:r>
              <a:rPr lang="en-US" i="1" dirty="0" smtClean="0"/>
              <a:t>Financial Ratios</a:t>
            </a:r>
            <a:endParaRPr lang="en-US" i="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458200" cy="1143000"/>
          </a:xfrm>
        </p:spPr>
        <p:txBody>
          <a:bodyPr>
            <a:normAutofit/>
          </a:bodyPr>
          <a:lstStyle/>
          <a:p>
            <a:pPr algn="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7" name="Content Placeholder 4"/>
          <p:cNvSpPr txBox="1">
            <a:spLocks/>
          </p:cNvSpPr>
          <p:nvPr/>
        </p:nvSpPr>
        <p:spPr>
          <a:xfrm>
            <a:off x="457200" y="1905000"/>
            <a:ext cx="8229600" cy="4448958"/>
          </a:xfrm>
          <a:prstGeom prst="rect">
            <a:avLst/>
          </a:prstGeom>
        </p:spPr>
        <p:txBody>
          <a:bodyPr vert="horz">
            <a:normAutofit/>
          </a:bodyPr>
          <a:lstStyle/>
          <a:p>
            <a:pPr marR="0" lvl="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tx1"/>
              </a:solidFill>
              <a:effectLst/>
              <a:uLnTx/>
              <a:uFillTx/>
              <a:latin typeface="+mj-lt"/>
              <a:ea typeface="+mn-ea"/>
              <a:cs typeface="+mn-cs"/>
            </a:endParaRPr>
          </a:p>
          <a:p>
            <a:pPr marR="0" lvl="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lang="en-US" sz="5000" dirty="0" smtClean="0">
              <a:latin typeface="+mj-lt"/>
            </a:endParaRPr>
          </a:p>
          <a:p>
            <a:pPr marR="0" lvl="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5000" b="0" i="0" u="none" strike="noStrike" kern="1200" cap="none" spc="0" normalizeH="0" baseline="0" noProof="0" dirty="0" smtClean="0">
                <a:ln>
                  <a:noFill/>
                </a:ln>
                <a:solidFill>
                  <a:schemeClr val="tx1"/>
                </a:solidFill>
                <a:effectLst/>
                <a:uLnTx/>
                <a:uFillTx/>
                <a:latin typeface="+mj-lt"/>
                <a:ea typeface="+mn-ea"/>
                <a:cs typeface="+mn-cs"/>
              </a:rPr>
              <a:t>BONUS MATERIAL</a:t>
            </a:r>
            <a:endParaRPr kumimoji="0" lang="en-US" sz="50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sz="3000" dirty="0" smtClean="0"/>
              <a:t>Operating Ratios</a:t>
            </a:r>
          </a:p>
          <a:p>
            <a:pPr marL="0" indent="0">
              <a:buNone/>
            </a:pPr>
            <a:r>
              <a:rPr lang="en-US" i="1" dirty="0" smtClean="0"/>
              <a:t>Measure the efficiency of your company’s operations.</a:t>
            </a:r>
          </a:p>
          <a:p>
            <a:pPr marL="0" indent="0">
              <a:buNone/>
            </a:pPr>
            <a:endParaRPr lang="en-US" i="1" dirty="0" smtClean="0"/>
          </a:p>
          <a:p>
            <a:pPr lvl="1"/>
            <a:r>
              <a:rPr lang="en-US" dirty="0" smtClean="0"/>
              <a:t>Inventory Turnover Ratio</a:t>
            </a:r>
          </a:p>
          <a:p>
            <a:pPr lvl="1"/>
            <a:r>
              <a:rPr lang="en-US" dirty="0" smtClean="0"/>
              <a:t>Inventory Days on Hand</a:t>
            </a:r>
          </a:p>
          <a:p>
            <a:pPr lvl="1"/>
            <a:r>
              <a:rPr lang="en-US" dirty="0" smtClean="0"/>
              <a:t>Accounts Receivable Turnover Ratio</a:t>
            </a:r>
          </a:p>
          <a:p>
            <a:pPr lvl="1"/>
            <a:r>
              <a:rPr lang="en-US" dirty="0" smtClean="0"/>
              <a:t>Accounts Receivable Days on Hand</a:t>
            </a:r>
          </a:p>
          <a:p>
            <a:pPr lvl="1"/>
            <a:r>
              <a:rPr lang="en-US" dirty="0" smtClean="0"/>
              <a:t>Accounts Payable Turnover</a:t>
            </a:r>
          </a:p>
          <a:p>
            <a:pPr lvl="1"/>
            <a:r>
              <a:rPr lang="en-US" dirty="0" smtClean="0"/>
              <a:t>Accounts Payable Days</a:t>
            </a:r>
          </a:p>
          <a:p>
            <a:pPr lvl="1"/>
            <a:r>
              <a:rPr lang="en-US" dirty="0" smtClean="0"/>
              <a:t>Cash Cycle</a:t>
            </a:r>
          </a:p>
          <a:p>
            <a:pPr lvl="1"/>
            <a:r>
              <a:rPr lang="en-US" dirty="0" smtClean="0"/>
              <a:t>Return on Assets</a:t>
            </a:r>
          </a:p>
          <a:p>
            <a:pPr lvl="1"/>
            <a:endParaRPr lang="en-US" dirty="0" smtClean="0"/>
          </a:p>
          <a:p>
            <a:pPr>
              <a:buNone/>
            </a:pPr>
            <a:r>
              <a:rPr lang="en-US" i="1" dirty="0" smtClean="0"/>
              <a:t>Key indicators to management running the business</a:t>
            </a:r>
          </a:p>
        </p:txBody>
      </p:sp>
      <p:sp>
        <p:nvSpPr>
          <p:cNvPr id="6" name="Title 6"/>
          <p:cNvSpPr txBox="1">
            <a:spLocks/>
          </p:cNvSpPr>
          <p:nvPr/>
        </p:nvSpPr>
        <p:spPr>
          <a:xfrm>
            <a:off x="457200" y="704088"/>
            <a:ext cx="8229600" cy="1143000"/>
          </a:xfrm>
          <a:prstGeom prst="rect">
            <a:avLst/>
          </a:prstGeom>
        </p:spPr>
        <p:txBody>
          <a:bodyPr vert="horz" lIns="0" rIns="0" bIns="0"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5000" b="0" i="1" u="none" strike="noStrike" kern="1200" cap="none" spc="0" normalizeH="0" baseline="0" noProof="0" smtClean="0">
                <a:ln>
                  <a:noFill/>
                </a:ln>
                <a:solidFill>
                  <a:schemeClr val="tx2"/>
                </a:solidFill>
                <a:effectLst/>
                <a:uLnTx/>
                <a:uFillTx/>
                <a:latin typeface="+mj-lt"/>
                <a:ea typeface="+mj-ea"/>
                <a:cs typeface="+mj-cs"/>
              </a:rPr>
              <a:t>Financial Ratios</a:t>
            </a:r>
            <a:endParaRPr kumimoji="0" lang="en-US" sz="5000" b="0" i="1"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anim calcmode="lin" valueType="num">
                                      <p:cBhvr>
                                        <p:cTn id="5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fade">
                                      <p:cBhvr>
                                        <p:cTn id="61" dur="1000"/>
                                        <p:tgtEl>
                                          <p:spTgt spid="3">
                                            <p:txEl>
                                              <p:pRg st="12" end="12"/>
                                            </p:txEl>
                                          </p:spTgt>
                                        </p:tgtEl>
                                      </p:cBhvr>
                                    </p:animEffect>
                                    <p:anim calcmode="lin" valueType="num">
                                      <p:cBhvr>
                                        <p:cTn id="6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3000" dirty="0" smtClean="0"/>
              <a:t>Solvency Ratios</a:t>
            </a:r>
          </a:p>
          <a:p>
            <a:pPr marL="0" indent="0">
              <a:buNone/>
            </a:pPr>
            <a:r>
              <a:rPr lang="en-US" i="1" dirty="0" smtClean="0"/>
              <a:t>Measure the stability of your company and its ability to repay debt.</a:t>
            </a:r>
          </a:p>
          <a:p>
            <a:pPr marL="0" indent="0">
              <a:buNone/>
            </a:pPr>
            <a:endParaRPr lang="en-US" i="1" dirty="0" smtClean="0"/>
          </a:p>
          <a:p>
            <a:pPr lvl="1"/>
            <a:r>
              <a:rPr lang="en-US" dirty="0" smtClean="0"/>
              <a:t>Debt to Worth Ratio</a:t>
            </a:r>
          </a:p>
          <a:p>
            <a:pPr lvl="1"/>
            <a:r>
              <a:rPr lang="en-US" dirty="0" smtClean="0"/>
              <a:t>Working Capital</a:t>
            </a:r>
          </a:p>
          <a:p>
            <a:pPr lvl="1"/>
            <a:r>
              <a:rPr lang="en-US" dirty="0" smtClean="0"/>
              <a:t>Net Sales to Working Capital</a:t>
            </a:r>
          </a:p>
          <a:p>
            <a:pPr lvl="1"/>
            <a:r>
              <a:rPr lang="en-US" dirty="0" smtClean="0"/>
              <a:t>Z-Score</a:t>
            </a:r>
          </a:p>
          <a:p>
            <a:pPr lvl="1"/>
            <a:endParaRPr lang="en-US" dirty="0" smtClean="0"/>
          </a:p>
          <a:p>
            <a:pPr>
              <a:buNone/>
            </a:pPr>
            <a:r>
              <a:rPr lang="en-US" i="1" dirty="0" smtClean="0"/>
              <a:t>Indicators of the company’s viability and financial health</a:t>
            </a:r>
          </a:p>
        </p:txBody>
      </p:sp>
      <p:sp>
        <p:nvSpPr>
          <p:cNvPr id="6" name="Title 6"/>
          <p:cNvSpPr txBox="1">
            <a:spLocks/>
          </p:cNvSpPr>
          <p:nvPr/>
        </p:nvSpPr>
        <p:spPr>
          <a:xfrm>
            <a:off x="457200" y="704088"/>
            <a:ext cx="8229600" cy="1143000"/>
          </a:xfrm>
          <a:prstGeom prst="rect">
            <a:avLst/>
          </a:prstGeom>
        </p:spPr>
        <p:txBody>
          <a:bodyPr vert="horz" lIns="0" rIns="0" bIns="0"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5000" b="0" i="1" u="none" strike="noStrike" kern="1200" cap="none" spc="0" normalizeH="0" baseline="0" noProof="0" smtClean="0">
                <a:ln>
                  <a:noFill/>
                </a:ln>
                <a:solidFill>
                  <a:schemeClr val="tx2"/>
                </a:solidFill>
                <a:effectLst/>
                <a:uLnTx/>
                <a:uFillTx/>
                <a:latin typeface="+mj-lt"/>
                <a:ea typeface="+mj-ea"/>
                <a:cs typeface="+mj-cs"/>
              </a:rPr>
              <a:t>Financial Ratios</a:t>
            </a:r>
            <a:endParaRPr kumimoji="0" lang="en-US" sz="5000" b="0" i="1"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Manufacturing Productivity (cost of production)</a:t>
            </a:r>
          </a:p>
          <a:p>
            <a:pPr lvl="1"/>
            <a:r>
              <a:rPr lang="en-US" dirty="0" smtClean="0"/>
              <a:t>Pieces per hour</a:t>
            </a:r>
          </a:p>
          <a:p>
            <a:pPr lvl="1"/>
            <a:r>
              <a:rPr lang="en-US" dirty="0" smtClean="0"/>
              <a:t>Yield &amp; Waste</a:t>
            </a:r>
          </a:p>
          <a:p>
            <a:pPr lvl="1"/>
            <a:r>
              <a:rPr lang="en-US" dirty="0" smtClean="0"/>
              <a:t>Machine Throughput</a:t>
            </a:r>
          </a:p>
          <a:p>
            <a:pPr lvl="1"/>
            <a:r>
              <a:rPr lang="en-US" dirty="0" smtClean="0"/>
              <a:t>Sales per labor hour</a:t>
            </a:r>
          </a:p>
          <a:p>
            <a:r>
              <a:rPr lang="en-US" dirty="0" smtClean="0"/>
              <a:t>Sales Inquiries (customer service department)</a:t>
            </a:r>
          </a:p>
          <a:p>
            <a:pPr lvl="1"/>
            <a:r>
              <a:rPr lang="en-US" dirty="0" smtClean="0"/>
              <a:t>Calls per day</a:t>
            </a:r>
          </a:p>
          <a:p>
            <a:pPr lvl="1"/>
            <a:r>
              <a:rPr lang="en-US" dirty="0" smtClean="0"/>
              <a:t>Conversion rate</a:t>
            </a:r>
          </a:p>
          <a:p>
            <a:r>
              <a:rPr lang="en-US" dirty="0" smtClean="0"/>
              <a:t>Sales Productivity (sales force)</a:t>
            </a:r>
          </a:p>
          <a:p>
            <a:pPr lvl="1"/>
            <a:r>
              <a:rPr lang="en-US" dirty="0" smtClean="0"/>
              <a:t>Sales per employee</a:t>
            </a:r>
          </a:p>
          <a:p>
            <a:pPr lvl="1"/>
            <a:r>
              <a:rPr lang="en-US" dirty="0" smtClean="0"/>
              <a:t>Sales/wages paid</a:t>
            </a:r>
          </a:p>
          <a:p>
            <a:r>
              <a:rPr lang="en-US" dirty="0" smtClean="0"/>
              <a:t>Turns (days)</a:t>
            </a:r>
          </a:p>
          <a:p>
            <a:pPr lvl="1"/>
            <a:r>
              <a:rPr lang="en-US" dirty="0" smtClean="0"/>
              <a:t>Inventory</a:t>
            </a:r>
          </a:p>
          <a:p>
            <a:pPr lvl="1"/>
            <a:r>
              <a:rPr lang="en-US" dirty="0" smtClean="0"/>
              <a:t>Receivables</a:t>
            </a:r>
          </a:p>
        </p:txBody>
      </p:sp>
      <p:sp>
        <p:nvSpPr>
          <p:cNvPr id="7" name="Title 6"/>
          <p:cNvSpPr>
            <a:spLocks noGrp="1"/>
          </p:cNvSpPr>
          <p:nvPr>
            <p:ph type="title"/>
          </p:nvPr>
        </p:nvSpPr>
        <p:spPr>
          <a:xfrm>
            <a:off x="914400" y="274638"/>
            <a:ext cx="7772400" cy="1143000"/>
          </a:xfrm>
        </p:spPr>
        <p:txBody>
          <a:bodyPr/>
          <a:lstStyle/>
          <a:p>
            <a:pPr algn="r"/>
            <a:r>
              <a:rPr lang="en-US" i="1" dirty="0" smtClean="0"/>
              <a:t>Performance Metrics</a:t>
            </a:r>
            <a:endParaRPr lang="en-US" i="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1000"/>
                                        <p:tgtEl>
                                          <p:spTgt spid="3">
                                            <p:txEl>
                                              <p:pRg st="13" end="13"/>
                                            </p:txEl>
                                          </p:spTgt>
                                        </p:tgtEl>
                                      </p:cBhvr>
                                    </p:animEffect>
                                    <p:anim calcmode="lin" valueType="num">
                                      <p:cBhvr>
                                        <p:cTn id="7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0144"/>
            <a:ext cx="8458200" cy="1143000"/>
          </a:xfrm>
        </p:spPr>
        <p:txBody>
          <a:bodyPr>
            <a:normAutofit/>
          </a:bodyPr>
          <a:lstStyle/>
          <a:p>
            <a:pPr algn="r"/>
            <a:r>
              <a:rPr lang="en-US" i="1" dirty="0" smtClean="0"/>
              <a:t>Balance Sheet</a:t>
            </a:r>
            <a:endParaRPr lang="en-US" i="1" dirty="0"/>
          </a:p>
        </p:txBody>
      </p:sp>
      <p:sp>
        <p:nvSpPr>
          <p:cNvPr id="5" name="Footer Placeholder 4"/>
          <p:cNvSpPr>
            <a:spLocks noGrp="1"/>
          </p:cNvSpPr>
          <p:nvPr>
            <p:ph type="ftr" sz="quarter" idx="11"/>
          </p:nvPr>
        </p:nvSpPr>
        <p:spPr/>
        <p:txBody>
          <a:bodyPr/>
          <a:lstStyle/>
          <a:p>
            <a:r>
              <a:rPr lang="en-US" dirty="0" smtClean="0"/>
              <a:t>©2015 Turbo Execs LLC</a:t>
            </a:r>
            <a:endParaRPr lang="en-US" dirty="0"/>
          </a:p>
        </p:txBody>
      </p:sp>
      <p:graphicFrame>
        <p:nvGraphicFramePr>
          <p:cNvPr id="154628" name="Object 4"/>
          <p:cNvGraphicFramePr>
            <a:graphicFrameLocks noChangeAspect="1"/>
          </p:cNvGraphicFramePr>
          <p:nvPr/>
        </p:nvGraphicFramePr>
        <p:xfrm>
          <a:off x="950179" y="685800"/>
          <a:ext cx="5730875" cy="5410200"/>
        </p:xfrm>
        <a:graphic>
          <a:graphicData uri="http://schemas.openxmlformats.org/presentationml/2006/ole">
            <p:oleObj spid="_x0000_s130050" name="Worksheet" r:id="rId4" imgW="4562541" imgH="4686317" progId="Excel.Sheet.12">
              <p:embed/>
            </p:oleObj>
          </a:graphicData>
        </a:graphic>
      </p:graphicFrame>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©2015 Turbo Execs LLC</a:t>
            </a:r>
            <a:endParaRPr lang="en-US" dirty="0"/>
          </a:p>
        </p:txBody>
      </p:sp>
      <p:graphicFrame>
        <p:nvGraphicFramePr>
          <p:cNvPr id="156675" name="Object 3"/>
          <p:cNvGraphicFramePr>
            <a:graphicFrameLocks noChangeAspect="1"/>
          </p:cNvGraphicFramePr>
          <p:nvPr/>
        </p:nvGraphicFramePr>
        <p:xfrm>
          <a:off x="945396" y="685801"/>
          <a:ext cx="5715000" cy="5562600"/>
        </p:xfrm>
        <a:graphic>
          <a:graphicData uri="http://schemas.openxmlformats.org/presentationml/2006/ole">
            <p:oleObj spid="_x0000_s131074" name="Worksheet" r:id="rId4" imgW="4733953" imgH="4886338" progId="Excel.Sheet.12">
              <p:embed/>
            </p:oleObj>
          </a:graphicData>
        </a:graphic>
      </p:graphicFrame>
      <p:sp>
        <p:nvSpPr>
          <p:cNvPr id="10" name="Title 9"/>
          <p:cNvSpPr>
            <a:spLocks noGrp="1"/>
          </p:cNvSpPr>
          <p:nvPr>
            <p:ph type="title"/>
          </p:nvPr>
        </p:nvSpPr>
        <p:spPr>
          <a:xfrm>
            <a:off x="914400" y="274638"/>
            <a:ext cx="7772400" cy="1143000"/>
          </a:xfrm>
        </p:spPr>
        <p:txBody>
          <a:bodyPr/>
          <a:lstStyle/>
          <a:p>
            <a:pPr algn="r"/>
            <a:r>
              <a:rPr lang="en-US" i="1" dirty="0" smtClean="0"/>
              <a:t>Income Statement</a:t>
            </a:r>
            <a:endParaRPr lang="en-US" i="1" dirty="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458200" cy="1143000"/>
          </a:xfrm>
        </p:spPr>
        <p:txBody>
          <a:bodyPr>
            <a:normAutofit/>
          </a:bodyPr>
          <a:lstStyle/>
          <a:p>
            <a:pPr algn="r"/>
            <a:r>
              <a:rPr lang="en-US" i="1" dirty="0" smtClean="0"/>
              <a:t>About the Presenter</a:t>
            </a:r>
            <a:endParaRPr lang="en-US" i="1" dirty="0"/>
          </a:p>
        </p:txBody>
      </p:sp>
      <p:sp>
        <p:nvSpPr>
          <p:cNvPr id="22" name="Content Placeholder 2"/>
          <p:cNvSpPr>
            <a:spLocks noGrp="1"/>
          </p:cNvSpPr>
          <p:nvPr>
            <p:ph idx="1"/>
          </p:nvPr>
        </p:nvSpPr>
        <p:spPr/>
        <p:txBody>
          <a:bodyPr>
            <a:normAutofit/>
          </a:bodyPr>
          <a:lstStyle/>
          <a:p>
            <a:pPr marL="0" indent="0">
              <a:buNone/>
            </a:pPr>
            <a:r>
              <a:rPr lang="en-US" sz="1600" b="1" i="1" dirty="0" smtClean="0"/>
              <a:t>Patricia I. Lawrence, CMA – Principal, </a:t>
            </a:r>
            <a:r>
              <a:rPr lang="en-US" sz="1600" b="1" i="1" dirty="0" smtClean="0"/>
              <a:t>Turbo Execs</a:t>
            </a:r>
            <a:endParaRPr lang="en-US" sz="1600" b="1" i="1" dirty="0" smtClean="0"/>
          </a:p>
          <a:p>
            <a:pPr marL="0" indent="0">
              <a:buNone/>
            </a:pPr>
            <a:endParaRPr lang="en-US" sz="1400" i="1" dirty="0" smtClean="0"/>
          </a:p>
          <a:p>
            <a:pPr marL="0" indent="0">
              <a:buNone/>
            </a:pPr>
            <a:r>
              <a:rPr lang="en-US" sz="1400" i="1" dirty="0" smtClean="0"/>
              <a:t>Patty works with results-oriented small and medium business owners who are struggling with financial chaos, such as out-of-control growth, sudden terrifying decline in revenues or profits, or people problems that are having a negative impact on the business</a:t>
            </a:r>
            <a:r>
              <a:rPr lang="en-US" sz="1400" i="1" dirty="0" smtClean="0"/>
              <a:t>.</a:t>
            </a:r>
          </a:p>
          <a:p>
            <a:pPr marL="0" indent="0">
              <a:buNone/>
            </a:pPr>
            <a:endParaRPr lang="en-US" sz="400" i="1" dirty="0" smtClean="0"/>
          </a:p>
          <a:p>
            <a:pPr marL="0" indent="0">
              <a:buNone/>
            </a:pPr>
            <a:r>
              <a:rPr lang="en-US" sz="1400" i="1" dirty="0" smtClean="0"/>
              <a:t>She reveals the “story behind the numbers” with financial tools and systems that quickly skyrocket productivity and remove barriers to growth and profitability. As a result, her clients typically increase the bottom line by at least 15% and feel in control of their finances and results</a:t>
            </a:r>
            <a:r>
              <a:rPr lang="en-US" sz="1400" i="1" dirty="0" smtClean="0"/>
              <a:t>.</a:t>
            </a:r>
          </a:p>
          <a:p>
            <a:pPr marL="0" indent="0">
              <a:buNone/>
            </a:pPr>
            <a:endParaRPr lang="en-US" sz="400" i="1" dirty="0" smtClean="0"/>
          </a:p>
          <a:p>
            <a:pPr marL="0" indent="0">
              <a:buNone/>
            </a:pPr>
            <a:r>
              <a:rPr lang="en-US" sz="1400" i="1" dirty="0" smtClean="0"/>
              <a:t>Patty got her first taste of entrepreneurial life in the office of her father’s well drilling business in her teens. With her first accounting class in high school, she’d found the professional outlet for her problem-solving skills</a:t>
            </a:r>
            <a:r>
              <a:rPr lang="en-US" sz="1400" i="1" dirty="0" smtClean="0"/>
              <a:t>.</a:t>
            </a:r>
          </a:p>
          <a:p>
            <a:pPr marL="0" indent="0">
              <a:buNone/>
            </a:pPr>
            <a:endParaRPr lang="en-US" sz="400" i="1" dirty="0" smtClean="0"/>
          </a:p>
          <a:p>
            <a:pPr marL="0" indent="0">
              <a:buNone/>
            </a:pPr>
            <a:r>
              <a:rPr lang="en-US" sz="1400" i="1" dirty="0" smtClean="0"/>
              <a:t>In her free time, Patty enjoys playing competitive tennis. Her husband and two sons hope she’ll renew her old passion for baking again soon.</a:t>
            </a:r>
          </a:p>
          <a:p>
            <a:pPr marL="0" indent="0">
              <a:buNone/>
            </a:pPr>
            <a:endParaRPr lang="en-US" sz="1400" i="1" dirty="0" smtClean="0"/>
          </a:p>
          <a:p>
            <a:pPr marL="0" indent="0">
              <a:buNone/>
            </a:pPr>
            <a:endParaRPr lang="en-US" sz="400" i="1" dirty="0" smtClean="0"/>
          </a:p>
          <a:p>
            <a:pPr marL="0" indent="0">
              <a:buNone/>
            </a:pPr>
            <a:r>
              <a:rPr lang="en-US" sz="1400" i="1" dirty="0" smtClean="0"/>
              <a:t>	</a:t>
            </a:r>
            <a:r>
              <a:rPr lang="en-US" sz="1400" dirty="0" smtClean="0"/>
              <a:t>plawrence@ImplementationMG.com  	 (717) 917-0342</a:t>
            </a:r>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458200" cy="1143000"/>
          </a:xfrm>
        </p:spPr>
        <p:txBody>
          <a:bodyPr>
            <a:normAutofit/>
          </a:bodyPr>
          <a:lstStyle/>
          <a:p>
            <a:pPr algn="r"/>
            <a:r>
              <a:rPr lang="en-US" i="1" dirty="0" smtClean="0"/>
              <a:t>About </a:t>
            </a:r>
            <a:r>
              <a:rPr lang="en-US" i="1" dirty="0" smtClean="0"/>
              <a:t>Turbo Execs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7" name="Content Placeholder 4"/>
          <p:cNvSpPr txBox="1">
            <a:spLocks/>
          </p:cNvSpPr>
          <p:nvPr/>
        </p:nvSpPr>
        <p:spPr>
          <a:xfrm>
            <a:off x="457200" y="1905000"/>
            <a:ext cx="8229600" cy="4448958"/>
          </a:xfrm>
          <a:prstGeom prst="rect">
            <a:avLst/>
          </a:prstGeom>
        </p:spPr>
        <p:txBody>
          <a:bodyPr vert="horz">
            <a:normAutofit/>
          </a:bodyPr>
          <a:lstStyle/>
          <a:p>
            <a:pPr marR="0" lvl="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noProof="0" dirty="0" smtClean="0">
                <a:ln>
                  <a:noFill/>
                </a:ln>
                <a:solidFill>
                  <a:schemeClr val="tx1"/>
                </a:solidFill>
                <a:effectLst/>
                <a:uLnTx/>
                <a:uFillTx/>
                <a:latin typeface="+mj-lt"/>
                <a:ea typeface="+mn-ea"/>
                <a:cs typeface="+mn-cs"/>
              </a:rPr>
              <a:t>Driving Companies Toward Profitable Growth through:</a:t>
            </a:r>
          </a:p>
          <a:p>
            <a:pPr marR="0" lvl="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lang="en-US" sz="1000" baseline="0" dirty="0" smtClean="0">
              <a:latin typeface="+mj-lt"/>
            </a:endParaRPr>
          </a:p>
          <a:p>
            <a:pPr marL="690563" lvl="1" indent="-233363">
              <a:spcBef>
                <a:spcPct val="20000"/>
              </a:spcBef>
              <a:buClr>
                <a:schemeClr val="accent3"/>
              </a:buClr>
              <a:buSzPct val="95000"/>
              <a:buFont typeface="Arial" pitchFamily="34" charset="0"/>
              <a:buChar char="•"/>
              <a:defRPr/>
            </a:pPr>
            <a:r>
              <a:rPr kumimoji="0" lang="en-US" sz="2200" b="0" i="0" u="none" strike="noStrike" kern="1200" cap="none" spc="0" normalizeH="0" noProof="0" dirty="0" smtClean="0">
                <a:ln>
                  <a:noFill/>
                </a:ln>
                <a:solidFill>
                  <a:schemeClr val="tx1"/>
                </a:solidFill>
                <a:effectLst/>
                <a:uLnTx/>
                <a:uFillTx/>
                <a:latin typeface="+mj-lt"/>
                <a:ea typeface="+mn-ea"/>
                <a:cs typeface="+mn-cs"/>
              </a:rPr>
              <a:t>Empowering </a:t>
            </a:r>
            <a:r>
              <a:rPr kumimoji="0" lang="en-US" sz="2200" b="0" i="0" u="none" strike="noStrike" kern="1200" cap="none" spc="0" normalizeH="0" noProof="0" dirty="0" smtClean="0">
                <a:ln>
                  <a:noFill/>
                </a:ln>
                <a:solidFill>
                  <a:schemeClr val="tx1"/>
                </a:solidFill>
                <a:effectLst/>
                <a:uLnTx/>
                <a:uFillTx/>
                <a:latin typeface="+mj-lt"/>
                <a:ea typeface="+mn-ea"/>
                <a:cs typeface="+mn-cs"/>
              </a:rPr>
              <a:t>Financial Systems</a:t>
            </a:r>
          </a:p>
          <a:p>
            <a:pPr marL="690563" lvl="1" indent="-233363">
              <a:spcBef>
                <a:spcPct val="20000"/>
              </a:spcBef>
              <a:buClr>
                <a:schemeClr val="accent3"/>
              </a:buClr>
              <a:buSzPct val="95000"/>
              <a:buFont typeface="Arial" pitchFamily="34" charset="0"/>
              <a:buChar char="•"/>
              <a:defRPr/>
            </a:pPr>
            <a:r>
              <a:rPr lang="en-US" sz="2200" baseline="0" dirty="0" smtClean="0">
                <a:latin typeface="+mj-lt"/>
              </a:rPr>
              <a:t>Eliminating </a:t>
            </a:r>
            <a:r>
              <a:rPr lang="en-US" sz="2200" baseline="0" dirty="0" smtClean="0">
                <a:latin typeface="+mj-lt"/>
              </a:rPr>
              <a:t>HR Headaches</a:t>
            </a:r>
          </a:p>
          <a:p>
            <a:pPr marL="690563" lvl="1" indent="-233363">
              <a:spcBef>
                <a:spcPct val="20000"/>
              </a:spcBef>
              <a:buClr>
                <a:schemeClr val="accent3"/>
              </a:buClr>
              <a:buSzPct val="95000"/>
              <a:buFont typeface="Arial" pitchFamily="34" charset="0"/>
              <a:buChar char="•"/>
              <a:defRPr/>
            </a:pPr>
            <a:r>
              <a:rPr kumimoji="0" lang="en-US" sz="2200" b="0" i="0" u="none" strike="noStrike" kern="1200" cap="none" spc="0" normalizeH="0" noProof="0" dirty="0" smtClean="0">
                <a:ln>
                  <a:noFill/>
                </a:ln>
                <a:solidFill>
                  <a:schemeClr val="tx1"/>
                </a:solidFill>
                <a:effectLst/>
                <a:uLnTx/>
                <a:uFillTx/>
                <a:latin typeface="+mj-lt"/>
                <a:ea typeface="+mn-ea"/>
                <a:cs typeface="+mn-cs"/>
              </a:rPr>
              <a:t>Engineered for Profits</a:t>
            </a:r>
          </a:p>
          <a:p>
            <a:pPr marL="690563" lvl="1" indent="-233363">
              <a:spcBef>
                <a:spcPct val="20000"/>
              </a:spcBef>
              <a:buClr>
                <a:schemeClr val="accent3"/>
              </a:buClr>
              <a:buSzPct val="95000"/>
              <a:buFont typeface="Arial" pitchFamily="34" charset="0"/>
              <a:buChar char="•"/>
              <a:defRPr/>
            </a:pPr>
            <a:r>
              <a:rPr lang="en-US" sz="2200" baseline="0" dirty="0" smtClean="0">
                <a:latin typeface="+mj-lt"/>
              </a:rPr>
              <a:t>Additional Executive Horsepower</a:t>
            </a:r>
          </a:p>
          <a:p>
            <a:pPr marL="233363" indent="-233363">
              <a:spcBef>
                <a:spcPct val="20000"/>
              </a:spcBef>
              <a:buClr>
                <a:schemeClr val="accent3"/>
              </a:buClr>
              <a:buSzPct val="95000"/>
              <a:defRPr/>
            </a:pPr>
            <a:endParaRPr kumimoji="0" lang="en-US" sz="1000" b="0" i="0" u="none" strike="noStrike" kern="1200" cap="none" spc="0" normalizeH="0" noProof="0" dirty="0" smtClean="0">
              <a:ln>
                <a:noFill/>
              </a:ln>
              <a:solidFill>
                <a:schemeClr val="tx1"/>
              </a:solidFill>
              <a:effectLst/>
              <a:uLnTx/>
              <a:uFillTx/>
              <a:latin typeface="+mj-lt"/>
              <a:ea typeface="+mn-ea"/>
              <a:cs typeface="+mn-cs"/>
            </a:endParaRPr>
          </a:p>
          <a:p>
            <a:pPr>
              <a:spcBef>
                <a:spcPct val="20000"/>
              </a:spcBef>
              <a:buClr>
                <a:schemeClr val="accent3"/>
              </a:buClr>
              <a:buSzPct val="95000"/>
              <a:defRPr/>
            </a:pPr>
            <a:r>
              <a:rPr lang="en-US" sz="2600" dirty="0" smtClean="0">
                <a:latin typeface="+mj-lt"/>
              </a:rPr>
              <a:t>In the midst of chaos, Turbo Execs get things back on track and </a:t>
            </a:r>
            <a:r>
              <a:rPr lang="en-US" sz="2600" dirty="0" smtClean="0">
                <a:latin typeface="+mj-lt"/>
              </a:rPr>
              <a:t>put </a:t>
            </a:r>
            <a:r>
              <a:rPr lang="en-US" sz="2600" dirty="0" smtClean="0">
                <a:latin typeface="+mj-lt"/>
              </a:rPr>
              <a:t>you in the driver’s seat.  With more management horsepower for your business – when you need </a:t>
            </a:r>
            <a:r>
              <a:rPr lang="en-US" sz="2600" dirty="0" smtClean="0">
                <a:latin typeface="+mj-lt"/>
              </a:rPr>
              <a:t>it.</a:t>
            </a:r>
            <a:endParaRPr kumimoji="0" lang="en-US" sz="26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458200" cy="1143000"/>
          </a:xfrm>
        </p:spPr>
        <p:txBody>
          <a:bodyPr>
            <a:normAutofit/>
          </a:bodyPr>
          <a:lstStyle/>
          <a:p>
            <a:pPr algn="r"/>
            <a:r>
              <a:rPr lang="en-US" i="1" dirty="0" smtClean="0"/>
              <a:t>Financial Statements</a:t>
            </a:r>
            <a:endParaRPr lang="en-US" i="1" dirty="0"/>
          </a:p>
        </p:txBody>
      </p:sp>
      <p:sp>
        <p:nvSpPr>
          <p:cNvPr id="3" name="Content Placeholder 2"/>
          <p:cNvSpPr>
            <a:spLocks noGrp="1"/>
          </p:cNvSpPr>
          <p:nvPr>
            <p:ph idx="1"/>
          </p:nvPr>
        </p:nvSpPr>
        <p:spPr/>
        <p:txBody>
          <a:bodyPr/>
          <a:lstStyle/>
          <a:p>
            <a:r>
              <a:rPr lang="en-US" dirty="0" smtClean="0"/>
              <a:t>Balance Sheet – cumulative accounts of the company</a:t>
            </a:r>
          </a:p>
          <a:p>
            <a:r>
              <a:rPr lang="en-US" dirty="0" smtClean="0"/>
              <a:t>P&amp;L (Income Statement) – profit/loss over period of time</a:t>
            </a:r>
          </a:p>
          <a:p>
            <a:r>
              <a:rPr lang="en-US" dirty="0" smtClean="0"/>
              <a:t>Cash Flow – where the money comes from/goes to</a:t>
            </a:r>
          </a:p>
          <a:p>
            <a:pPr>
              <a:buNone/>
            </a:pPr>
            <a:endParaRPr lang="en-US" dirty="0" smtClean="0"/>
          </a:p>
          <a:p>
            <a:pPr>
              <a:buNone/>
            </a:pPr>
            <a:endParaRPr lang="en-US" dirty="0" smtClean="0"/>
          </a:p>
          <a:p>
            <a:pPr algn="ctr">
              <a:buNone/>
            </a:pPr>
            <a:r>
              <a:rPr lang="en-US" sz="4000" b="1" i="1" dirty="0" smtClean="0">
                <a:solidFill>
                  <a:srgbClr val="CC9900"/>
                </a:solidFill>
              </a:rPr>
              <a:t>Cash is King!</a:t>
            </a:r>
            <a:endParaRPr lang="en-US" sz="4000" b="1" i="1" dirty="0">
              <a:solidFill>
                <a:srgbClr val="CC9900"/>
              </a:solidFill>
            </a:endParaRPr>
          </a:p>
        </p:txBody>
      </p:sp>
      <p:sp>
        <p:nvSpPr>
          <p:cNvPr id="5" name="Footer Placeholder 4"/>
          <p:cNvSpPr>
            <a:spLocks noGrp="1"/>
          </p:cNvSpPr>
          <p:nvPr>
            <p:ph type="ftr" sz="quarter" idx="11"/>
          </p:nvPr>
        </p:nvSpPr>
        <p:spPr/>
        <p:txBody>
          <a:bodyPr/>
          <a:lstStyle/>
          <a:p>
            <a:r>
              <a:rPr lang="en-US" dirty="0" smtClean="0"/>
              <a:t>©2015 Turbo Execs LLC</a:t>
            </a:r>
            <a:endParaRPr lang="en-US" dirty="0"/>
          </a:p>
        </p:txBody>
      </p:sp>
      <p:pic>
        <p:nvPicPr>
          <p:cNvPr id="4" name="Picture 2" descr="C:\Documents and Settings\Patty\Local Settings\Temporary Internet Files\Content.IE5\6R9U0LRA\MCj04347320000[1].png"/>
          <p:cNvPicPr>
            <a:picLocks noChangeAspect="1" noChangeArrowheads="1"/>
          </p:cNvPicPr>
          <p:nvPr/>
        </p:nvPicPr>
        <p:blipFill>
          <a:blip r:embed="rId3" cstate="print"/>
          <a:srcRect/>
          <a:stretch>
            <a:fillRect/>
          </a:stretch>
        </p:blipFill>
        <p:spPr bwMode="auto">
          <a:xfrm>
            <a:off x="5029200" y="3990474"/>
            <a:ext cx="571429" cy="571429"/>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5" name="Content Placeholder 4"/>
          <p:cNvSpPr>
            <a:spLocks noGrp="1"/>
          </p:cNvSpPr>
          <p:nvPr>
            <p:ph sz="quarter" idx="1"/>
          </p:nvPr>
        </p:nvSpPr>
        <p:spPr/>
        <p:txBody>
          <a:bodyPr>
            <a:normAutofit lnSpcReduction="10000"/>
          </a:bodyPr>
          <a:lstStyle/>
          <a:p>
            <a:pPr marL="0" indent="0">
              <a:buNone/>
            </a:pPr>
            <a:r>
              <a:rPr lang="en-US" sz="3000" b="1" i="1" dirty="0" smtClean="0"/>
              <a:t>Income Statement (P&amp;L)</a:t>
            </a:r>
            <a:r>
              <a:rPr lang="en-US" sz="3000" i="1" dirty="0" smtClean="0"/>
              <a:t> - </a:t>
            </a:r>
            <a:r>
              <a:rPr lang="en-US" sz="3000" dirty="0" smtClean="0"/>
              <a:t>measures the profit and loss of a business over a period of time</a:t>
            </a:r>
          </a:p>
          <a:p>
            <a:pPr lvl="1"/>
            <a:r>
              <a:rPr lang="en-US" dirty="0" smtClean="0"/>
              <a:t>Revenue</a:t>
            </a:r>
          </a:p>
          <a:p>
            <a:pPr lvl="1"/>
            <a:r>
              <a:rPr lang="en-US" dirty="0" smtClean="0"/>
              <a:t>Expenses</a:t>
            </a:r>
          </a:p>
          <a:p>
            <a:pPr lvl="1"/>
            <a:r>
              <a:rPr lang="en-US" dirty="0" smtClean="0"/>
              <a:t>Margin/Gross Profit</a:t>
            </a:r>
          </a:p>
          <a:p>
            <a:pPr lvl="1"/>
            <a:r>
              <a:rPr lang="en-US" dirty="0" smtClean="0"/>
              <a:t>Operating Income</a:t>
            </a:r>
          </a:p>
          <a:p>
            <a:pPr lvl="1"/>
            <a:r>
              <a:rPr lang="en-US" dirty="0" smtClean="0"/>
              <a:t>EBITDA – Earnings before interest, taxes, depreciation, amortization</a:t>
            </a:r>
          </a:p>
          <a:p>
            <a:pPr lvl="1"/>
            <a:r>
              <a:rPr lang="en-US" dirty="0" smtClean="0"/>
              <a:t>EBIT – Earnings before interest &amp; taxes</a:t>
            </a:r>
          </a:p>
          <a:p>
            <a:pPr lvl="1"/>
            <a:r>
              <a:rPr lang="en-US" dirty="0" smtClean="0"/>
              <a:t>Net Income/Loss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anim calcmode="lin" valueType="num">
                                      <p:cBhvr>
                                        <p:cTn id="3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anim calcmode="lin" valueType="num">
                                      <p:cBhvr>
                                        <p:cTn id="4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pic>
        <p:nvPicPr>
          <p:cNvPr id="7" name="Content Placeholder 6" descr="Income-Statement-PL cropped.jpg"/>
          <p:cNvPicPr>
            <a:picLocks noGrp="1" noChangeAspect="1"/>
          </p:cNvPicPr>
          <p:nvPr>
            <p:ph sz="quarter" idx="1"/>
          </p:nvPr>
        </p:nvPicPr>
        <p:blipFill>
          <a:blip r:embed="rId3" cstate="print"/>
          <a:stretch>
            <a:fillRect/>
          </a:stretch>
        </p:blipFill>
        <p:spPr>
          <a:xfrm>
            <a:off x="1590675" y="1914665"/>
            <a:ext cx="5962650" cy="3771900"/>
          </a:xfrm>
        </p:spPr>
      </p:pic>
      <p:sp>
        <p:nvSpPr>
          <p:cNvPr id="5" name="TextBox 4"/>
          <p:cNvSpPr txBox="1"/>
          <p:nvPr/>
        </p:nvSpPr>
        <p:spPr>
          <a:xfrm>
            <a:off x="4998204" y="5877739"/>
            <a:ext cx="1480086" cy="307777"/>
          </a:xfrm>
          <a:prstGeom prst="rect">
            <a:avLst/>
          </a:prstGeom>
          <a:noFill/>
        </p:spPr>
        <p:txBody>
          <a:bodyPr wrap="square" rtlCol="0">
            <a:spAutoFit/>
          </a:bodyPr>
          <a:lstStyle/>
          <a:p>
            <a:pPr algn="ctr"/>
            <a:r>
              <a:rPr lang="en-US" sz="1400" dirty="0" smtClean="0">
                <a:latin typeface="Century Gothic" pitchFamily="34" charset="0"/>
              </a:rPr>
              <a:t>EBITDA      EBIT</a:t>
            </a:r>
            <a:endParaRPr lang="en-US" sz="1400" dirty="0">
              <a:latin typeface="Century Gothic" pitchFamily="34" charset="0"/>
            </a:endParaRPr>
          </a:p>
        </p:txBody>
      </p:sp>
      <p:sp>
        <p:nvSpPr>
          <p:cNvPr id="6" name="TextBox 5"/>
          <p:cNvSpPr txBox="1"/>
          <p:nvPr/>
        </p:nvSpPr>
        <p:spPr>
          <a:xfrm>
            <a:off x="5199660" y="3288228"/>
            <a:ext cx="1202430" cy="646331"/>
          </a:xfrm>
          <a:prstGeom prst="rect">
            <a:avLst/>
          </a:prstGeom>
          <a:noFill/>
        </p:spPr>
        <p:txBody>
          <a:bodyPr wrap="square" rtlCol="0">
            <a:spAutoFit/>
          </a:bodyPr>
          <a:lstStyle/>
          <a:p>
            <a:r>
              <a:rPr lang="en-US" sz="1200" dirty="0" smtClean="0">
                <a:latin typeface="Century Gothic" pitchFamily="34" charset="0"/>
              </a:rPr>
              <a:t>Interest</a:t>
            </a:r>
          </a:p>
          <a:p>
            <a:r>
              <a:rPr lang="en-US" sz="1200" dirty="0" smtClean="0">
                <a:latin typeface="Century Gothic" pitchFamily="34" charset="0"/>
              </a:rPr>
              <a:t>Depreciation</a:t>
            </a:r>
          </a:p>
          <a:p>
            <a:r>
              <a:rPr lang="en-US" sz="1200" dirty="0" smtClean="0">
                <a:latin typeface="Century Gothic" pitchFamily="34" charset="0"/>
              </a:rPr>
              <a:t>Amortization</a:t>
            </a:r>
            <a:endParaRPr lang="en-US" sz="1200" dirty="0">
              <a:latin typeface="Century Gothic" pitchFamily="34" charset="0"/>
            </a:endParaRPr>
          </a:p>
        </p:txBody>
      </p:sp>
      <p:sp>
        <p:nvSpPr>
          <p:cNvPr id="8" name="Down Arrow 7"/>
          <p:cNvSpPr/>
          <p:nvPr/>
        </p:nvSpPr>
        <p:spPr>
          <a:xfrm>
            <a:off x="5410200" y="5681424"/>
            <a:ext cx="76200" cy="197604"/>
          </a:xfrm>
          <a:prstGeom prst="down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096000" y="5681424"/>
            <a:ext cx="76200" cy="197604"/>
          </a:xfrm>
          <a:prstGeom prst="down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5" name="Content Placeholder 4"/>
          <p:cNvSpPr>
            <a:spLocks noGrp="1"/>
          </p:cNvSpPr>
          <p:nvPr>
            <p:ph sz="quarter" idx="1"/>
          </p:nvPr>
        </p:nvSpPr>
        <p:spPr/>
        <p:txBody>
          <a:bodyPr>
            <a:normAutofit/>
          </a:bodyPr>
          <a:lstStyle/>
          <a:p>
            <a:pPr marL="0" indent="0">
              <a:buNone/>
            </a:pPr>
            <a:r>
              <a:rPr lang="en-US" sz="3000" b="1" i="1" dirty="0" smtClean="0"/>
              <a:t>Balance Sheet</a:t>
            </a:r>
            <a:r>
              <a:rPr lang="en-US" sz="3000" i="1" dirty="0" smtClean="0"/>
              <a:t> – </a:t>
            </a:r>
            <a:r>
              <a:rPr lang="en-US" sz="3000" dirty="0" smtClean="0"/>
              <a:t>cumulative accounts of the company</a:t>
            </a:r>
          </a:p>
          <a:p>
            <a:pPr lvl="1"/>
            <a:r>
              <a:rPr lang="en-US" dirty="0" smtClean="0"/>
              <a:t>Assets</a:t>
            </a:r>
          </a:p>
          <a:p>
            <a:pPr lvl="1"/>
            <a:r>
              <a:rPr lang="en-US" dirty="0" smtClean="0"/>
              <a:t>Liabilities</a:t>
            </a:r>
          </a:p>
          <a:p>
            <a:pPr lvl="1"/>
            <a:r>
              <a:rPr lang="en-US" dirty="0" smtClean="0"/>
              <a:t>Owner’s Equity</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pic>
        <p:nvPicPr>
          <p:cNvPr id="6" name="Content Placeholder 5" descr="Balance-Sheet-BS cropped.jpg"/>
          <p:cNvPicPr>
            <a:picLocks noGrp="1" noChangeAspect="1"/>
          </p:cNvPicPr>
          <p:nvPr>
            <p:ph sz="quarter" idx="1"/>
          </p:nvPr>
        </p:nvPicPr>
        <p:blipFill>
          <a:blip r:embed="rId3" cstate="print"/>
          <a:stretch>
            <a:fillRect/>
          </a:stretch>
        </p:blipFill>
        <p:spPr>
          <a:xfrm>
            <a:off x="1524000" y="1871882"/>
            <a:ext cx="6096000" cy="3981450"/>
          </a:xfrm>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sp>
        <p:nvSpPr>
          <p:cNvPr id="5" name="Content Placeholder 4"/>
          <p:cNvSpPr>
            <a:spLocks noGrp="1"/>
          </p:cNvSpPr>
          <p:nvPr>
            <p:ph sz="quarter" idx="1"/>
          </p:nvPr>
        </p:nvSpPr>
        <p:spPr/>
        <p:txBody>
          <a:bodyPr>
            <a:normAutofit/>
          </a:bodyPr>
          <a:lstStyle/>
          <a:p>
            <a:pPr marL="0" indent="0">
              <a:buNone/>
            </a:pPr>
            <a:r>
              <a:rPr lang="en-US" sz="3000" b="1" i="1" dirty="0" smtClean="0"/>
              <a:t>Cash Flow</a:t>
            </a:r>
            <a:r>
              <a:rPr lang="en-US" sz="3000" i="1" dirty="0" smtClean="0"/>
              <a:t> – </a:t>
            </a:r>
            <a:r>
              <a:rPr lang="en-US" sz="3000" dirty="0" smtClean="0"/>
              <a:t>where the money comes from and goes to</a:t>
            </a:r>
          </a:p>
          <a:p>
            <a:pPr lvl="1"/>
            <a:r>
              <a:rPr lang="en-US" dirty="0" smtClean="0"/>
              <a:t>Operating Activities</a:t>
            </a:r>
          </a:p>
          <a:p>
            <a:pPr lvl="1"/>
            <a:r>
              <a:rPr lang="en-US" dirty="0" smtClean="0"/>
              <a:t>Investing Activities</a:t>
            </a:r>
          </a:p>
          <a:p>
            <a:pPr lvl="1"/>
            <a:r>
              <a:rPr lang="en-US" dirty="0" smtClean="0"/>
              <a:t>Financing Activities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smtClean="0"/>
              <a:t>Financial Statements</a:t>
            </a:r>
            <a:endParaRPr lang="en-US" i="1" dirty="0"/>
          </a:p>
        </p:txBody>
      </p:sp>
      <p:sp>
        <p:nvSpPr>
          <p:cNvPr id="4" name="Footer Placeholder 3"/>
          <p:cNvSpPr>
            <a:spLocks noGrp="1"/>
          </p:cNvSpPr>
          <p:nvPr>
            <p:ph type="ftr" sz="quarter" idx="11"/>
          </p:nvPr>
        </p:nvSpPr>
        <p:spPr/>
        <p:txBody>
          <a:bodyPr/>
          <a:lstStyle/>
          <a:p>
            <a:r>
              <a:rPr lang="en-US" dirty="0" smtClean="0"/>
              <a:t>©2015 Turbo Execs LLC</a:t>
            </a:r>
            <a:endParaRPr lang="en-US" dirty="0"/>
          </a:p>
        </p:txBody>
      </p:sp>
      <p:pic>
        <p:nvPicPr>
          <p:cNvPr id="6" name="Content Placeholder 5" descr="cash flow.png"/>
          <p:cNvPicPr>
            <a:picLocks noGrp="1" noChangeAspect="1"/>
          </p:cNvPicPr>
          <p:nvPr>
            <p:ph sz="quarter" idx="1"/>
          </p:nvPr>
        </p:nvPicPr>
        <p:blipFill>
          <a:blip r:embed="rId3" cstate="print"/>
          <a:stretch>
            <a:fillRect/>
          </a:stretch>
        </p:blipFill>
        <p:spPr>
          <a:xfrm>
            <a:off x="1729449" y="1764684"/>
            <a:ext cx="5471317" cy="4922114"/>
          </a:xfrm>
        </p:spPr>
      </p:pic>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65156</TotalTime>
  <Words>868</Words>
  <Application>Microsoft Office PowerPoint</Application>
  <PresentationFormat>On-screen Show (4:3)</PresentationFormat>
  <Paragraphs>210</Paragraphs>
  <Slides>26</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Flow</vt:lpstr>
      <vt:lpstr>Worksheet</vt:lpstr>
      <vt:lpstr> </vt:lpstr>
      <vt:lpstr>Slide 2</vt:lpstr>
      <vt:lpstr>Financial Statements</vt:lpstr>
      <vt:lpstr>Financial Statements</vt:lpstr>
      <vt:lpstr>Financial Statements</vt:lpstr>
      <vt:lpstr>Financial Statements</vt:lpstr>
      <vt:lpstr>Financial Statements</vt:lpstr>
      <vt:lpstr>Financial Statements</vt:lpstr>
      <vt:lpstr>Financial Statements</vt:lpstr>
      <vt:lpstr>Financial Statements</vt:lpstr>
      <vt:lpstr>Financial Statements</vt:lpstr>
      <vt:lpstr>Financial Statements</vt:lpstr>
      <vt:lpstr>Financial Statements</vt:lpstr>
      <vt:lpstr>Financial Statements</vt:lpstr>
      <vt:lpstr>Financial Statements</vt:lpstr>
      <vt:lpstr>Financial Statements</vt:lpstr>
      <vt:lpstr>Slide 17</vt:lpstr>
      <vt:lpstr>Financial Ratios</vt:lpstr>
      <vt:lpstr>Financial Ratios</vt:lpstr>
      <vt:lpstr>Slide 20</vt:lpstr>
      <vt:lpstr>Slide 21</vt:lpstr>
      <vt:lpstr>Performance Metrics</vt:lpstr>
      <vt:lpstr>Balance Sheet</vt:lpstr>
      <vt:lpstr>Income Statement</vt:lpstr>
      <vt:lpstr>About the Presenter</vt:lpstr>
      <vt:lpstr>About Turbo Execs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Patty Lawrence</dc:creator>
  <cp:lastModifiedBy>Patty</cp:lastModifiedBy>
  <cp:revision>100</cp:revision>
  <dcterms:created xsi:type="dcterms:W3CDTF">2010-01-05T19:12:26Z</dcterms:created>
  <dcterms:modified xsi:type="dcterms:W3CDTF">2015-04-10T19:59:58Z</dcterms:modified>
</cp:coreProperties>
</file>